
<file path=[Content_Types].xml><?xml version="1.0" encoding="utf-8"?>
<Types xmlns="http://schemas.openxmlformats.org/package/2006/content-types">
  <Override PartName="/ppt/slides/slide14.xml" ContentType="application/vnd.openxmlformats-officedocument.presentationml.slide+xml"/>
  <Override PartName="/ppt/slideLayouts/slideLayout8.xml" ContentType="application/vnd.openxmlformats-officedocument.presentationml.slideLayout+xml"/>
  <Override PartName="/ppt/slides/slide33.xml" ContentType="application/vnd.openxmlformats-officedocument.presentationml.slide+xml"/>
  <Override PartName="/ppt/slides/slide49.xml" ContentType="application/vnd.openxmlformats-officedocument.presentationml.slide+xml"/>
  <Override PartName="/ppt/diagrams/colors2.xml" ContentType="application/vnd.openxmlformats-officedocument.drawingml.diagramColors+xml"/>
  <Default Extension="bin" ContentType="application/vnd.openxmlformats-officedocument.presentationml.printerSettings"/>
  <Override PartName="/ppt/notesSlides/notesSlide30.xml" ContentType="application/vnd.openxmlformats-officedocument.presentationml.notesSlide+xml"/>
  <Override PartName="/ppt/slideLayouts/slideLayout20.xml" ContentType="application/vnd.openxmlformats-officedocument.presentationml.slideLayout+xml"/>
  <Override PartName="/ppt/slideLayouts/slideLayout17.xml" ContentType="application/vnd.openxmlformats-officedocument.presentationml.slideLayout+xml"/>
  <Override PartName="/ppt/notesSlides/notesSlide13.xml" ContentType="application/vnd.openxmlformats-officedocument.presentationml.notesSlide+xml"/>
  <Override PartName="/ppt/notesSlides/notesSlide29.xml" ContentType="application/vnd.openxmlformats-officedocument.presentationml.notesSlide+xml"/>
  <Override PartName="/ppt/notesSlides/notesSlide2.xml" ContentType="application/vnd.openxmlformats-officedocument.presentationml.notesSlide+xml"/>
  <Override PartName="/ppt/slides/slide18.xml" ContentType="application/vnd.openxmlformats-officedocument.presentationml.slide+xml"/>
  <Override PartName="/ppt/slides/slide37.xml" ContentType="application/vnd.openxmlformats-officedocument.presentationml.slide+xml"/>
  <Override PartName="/ppt/notesSlides/notesSlide48.xml" ContentType="application/vnd.openxmlformats-officedocument.presentationml.notesSlide+xml"/>
  <Override PartName="/ppt/slides/slide3.xml" ContentType="application/vnd.openxmlformats-officedocument.presentationml.slide+xml"/>
  <Override PartName="/ppt/slideLayouts/slideLayout1.xml" ContentType="application/vnd.openxmlformats-officedocument.presentationml.slideLayout+xml"/>
  <Override PartName="/ppt/notesSlides/notesSlide34.xml" ContentType="application/vnd.openxmlformats-officedocument.presentationml.notesSlide+xml"/>
  <Override PartName="/ppt/slides/slide23.xml" ContentType="application/vnd.openxmlformats-officedocument.presentationml.slide+xml"/>
  <Override PartName="/ppt/slides/slide42.xml" ContentType="application/vnd.openxmlformats-officedocument.presentationml.slide+xml"/>
  <Override PartName="/ppt/theme/theme1.xml" ContentType="application/vnd.openxmlformats-officedocument.theme+xml"/>
  <Override PartName="/ppt/slideLayouts/slideLayout10.xml" ContentType="application/vnd.openxmlformats-officedocument.presentationml.slideLayout+xml"/>
  <Override PartName="/ppt/diagrams/layout1.xml" ContentType="application/vnd.openxmlformats-officedocument.drawingml.diagramLayout+xml"/>
  <Override PartName="/ppt/notesSlides/notesSlide17.xml" ContentType="application/vnd.openxmlformats-officedocument.presentationml.notesSlide+xml"/>
  <Override PartName="/ppt/notesSlides/notesSlide36.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quickStyle1.xml" ContentType="application/vnd.openxmlformats-officedocument.drawingml.diagramStyle+xml"/>
  <Override PartName="/ppt/notesSlides/notesSlide22.xml" ContentType="application/vnd.openxmlformats-officedocument.presentationml.notesSlide+xml"/>
  <Override PartName="/ppt/slides/slide7.xml" ContentType="application/vnd.openxmlformats-officedocument.presentationml.slide+xml"/>
  <Override PartName="/ppt/slideLayouts/slideLayout5.xml" ContentType="application/vnd.openxmlformats-officedocument.presentationml.slideLayout+xml"/>
  <Override PartName="/ppt/slides/slide30.xml" ContentType="application/vnd.openxmlformats-officedocument.presentationml.slide+xml"/>
  <Override PartName="/ppt/slides/slide27.xml" ContentType="application/vnd.openxmlformats-officedocument.presentationml.slide+xml"/>
  <Override PartName="/ppt/slides/slide11.xml" ContentType="application/vnd.openxmlformats-officedocument.presentationml.slide+xml"/>
  <Override PartName="/ppt/slideMasters/slideMaster3.xml" ContentType="application/vnd.openxmlformats-officedocument.presentationml.slideMaster+xml"/>
  <Override PartName="/ppt/slides/slide46.xml" ContentType="application/vnd.openxmlformats-officedocument.presentationml.slide+xml"/>
  <Override PartName="/ppt/notesSlides/notesSlide41.xml" ContentType="application/vnd.openxmlformats-officedocument.presentationml.notesSlide+xml"/>
  <Override PartName="/ppt/notesSlides/notesSlide8.xml" ContentType="application/vnd.openxmlformats-officedocument.presentationml.notesSlide+xml"/>
  <Override PartName="/ppt/slideLayouts/slideLayout14.xml" ContentType="application/vnd.openxmlformats-officedocument.presentationml.slideLayout+xml"/>
  <Override PartName="/ppt/notesSlides/notesSlide26.xml" ContentType="application/vnd.openxmlformats-officedocument.presentationml.notesSlide+xml"/>
  <Override PartName="/ppt/notesSlides/notesSlide45.xml" ContentType="application/vnd.openxmlformats-officedocument.presentationml.notesSlide+xml"/>
  <Override PartName="/ppt/slideLayouts/slideLayout9.xml" ContentType="application/vnd.openxmlformats-officedocument.presentationml.slideLayout+xml"/>
  <Override PartName="/ppt/slides/slide34.xml" ContentType="application/vnd.openxmlformats-officedocument.presentationml.slide+xml"/>
  <Override PartName="/ppt/slides/slide15.xml" ContentType="application/vnd.openxmlformats-officedocument.presentationml.slide+xml"/>
  <Override PartName="/ppt/notesSlides/notesSlide31.xml" ContentType="application/vnd.openxmlformats-officedocument.presentationml.notesSlide+xml"/>
  <Override PartName="/ppt/notesSlides/notesSlide50.xml" ContentType="application/vnd.openxmlformats-officedocument.presentationml.notesSlide+xml"/>
  <Override PartName="/ppt/slides/slide20.xml" ContentType="application/vnd.openxmlformats-officedocument.presentationml.slide+xml"/>
  <Override PartName="/ppt/slideLayouts/slideLayout21.xml" ContentType="application/vnd.openxmlformats-officedocument.presentationml.slideLayout+xml"/>
  <Override PartName="/ppt/slideLayouts/slideLayout18.xml" ContentType="application/vnd.openxmlformats-officedocument.presentationml.slideLayout+xml"/>
  <Override PartName="/ppt/presProps.xml" ContentType="application/vnd.openxmlformats-officedocument.presentationml.presProps+xml"/>
  <Override PartName="/ppt/notesSlides/notesSlide14.xml" ContentType="application/vnd.openxmlformats-officedocument.presentationml.notesSlide+xml"/>
  <Override PartName="/ppt/notesSlides/notesSlide3.xml" ContentType="application/vnd.openxmlformats-officedocument.presentationml.notesSlide+xml"/>
  <Override PartName="/ppt/slides/slide19.xml" ContentType="application/vnd.openxmlformats-officedocument.presentationml.slide+xml"/>
  <Override PartName="/ppt/slides/slide38.xml" ContentType="application/vnd.openxmlformats-officedocument.presentationml.slide+xml"/>
  <Override PartName="/ppt/notesSlides/notesSlide49.xml" ContentType="application/vnd.openxmlformats-officedocument.presentationml.notesSlide+xml"/>
  <Override PartName="/ppt/slides/slide4.xml" ContentType="application/vnd.openxmlformats-officedocument.presentationml.slide+xml"/>
  <Override PartName="/ppt/slideLayouts/slideLayout2.xml" ContentType="application/vnd.openxmlformats-officedocument.presentationml.slideLayout+xml"/>
  <Override PartName="/ppt/notesSlides/notesSlide35.xml" ContentType="application/vnd.openxmlformats-officedocument.presentationml.notesSlide+xml"/>
  <Override PartName="/ppt/slides/slide24.xml" ContentType="application/vnd.openxmlformats-officedocument.presentationml.slide+xml"/>
  <Override PartName="/ppt/slides/slide43.xml" ContentType="application/vnd.openxmlformats-officedocument.presentationml.slide+xml"/>
  <Override PartName="/ppt/theme/theme2.xml" ContentType="application/vnd.openxmlformats-officedocument.theme+xml"/>
  <Override PartName="/ppt/slideLayouts/slideLayout11.xml" ContentType="application/vnd.openxmlformats-officedocument.presentationml.slideLayout+xml"/>
  <Override PartName="/ppt/diagrams/layout2.xml" ContentType="application/vnd.openxmlformats-officedocument.drawingml.diagramLayout+xml"/>
  <Override PartName="/ppt/notesSlides/notesSlide18.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ppt/notesSlides/notesSlide7.xml" ContentType="application/vnd.openxmlformats-officedocument.presentationml.notesSlide+xml"/>
  <Override PartName="/ppt/diagrams/quickStyle2.xml" ContentType="application/vnd.openxmlformats-officedocument.drawingml.diagramStyle+xml"/>
  <Override PartName="/ppt/notesSlides/notesSlide23.xml" ContentType="application/vnd.openxmlformats-officedocument.presentationml.notesSlide+xml"/>
  <Override PartName="/ppt/slides/slide8.xml" ContentType="application/vnd.openxmlformats-officedocument.presentationml.slide+xml"/>
  <Override PartName="/ppt/slides/slide12.xml" ContentType="application/vnd.openxmlformats-officedocument.presentationml.slide+xml"/>
  <Override PartName="/ppt/slideLayouts/slideLayout6.xml" ContentType="application/vnd.openxmlformats-officedocument.presentationml.slideLayout+xml"/>
  <Override PartName="/ppt/slides/slide28.xml" ContentType="application/vnd.openxmlformats-officedocument.presentationml.slide+xml"/>
  <Override PartName="/ppt/slides/slide50.xml" ContentType="application/vnd.openxmlformats-officedocument.presentationml.slide+xml"/>
  <Override PartName="/ppt/slides/slide47.xml" ContentType="application/vnd.openxmlformats-officedocument.presentationml.slide+xml"/>
  <Override PartName="/ppt/slides/slide31.xml" ContentType="application/vnd.openxmlformats-officedocument.presentationml.slide+xml"/>
  <Override PartName="/ppt/notesSlides/notesSlide42.xml" ContentType="application/vnd.openxmlformats-officedocument.presentationml.notesSlide+xml"/>
  <Override PartName="/ppt/notesSlides/notesSlide9.xml" ContentType="application/vnd.openxmlformats-officedocument.presentationml.notesSlide+xml"/>
  <Default Extension="wdp" ContentType="image/vnd.ms-photo"/>
  <Override PartName="/ppt/slideLayouts/slideLayout15.xml" ContentType="application/vnd.openxmlformats-officedocument.presentationml.slideLayout+xml"/>
  <Override PartName="/ppt/notesSlides/notesSlide11.xml" ContentType="application/vnd.openxmlformats-officedocument.presentationml.notesSlide+xml"/>
  <Default Extension="rels" ContentType="application/vnd.openxmlformats-package.relationships+xml"/>
  <Override PartName="/ppt/notesSlides/notesSlide27.xml" ContentType="application/vnd.openxmlformats-officedocument.presentationml.notesSlide+xml"/>
  <Override PartName="/ppt/notesSlides/notesSlide46.xml" ContentType="application/vnd.openxmlformats-officedocument.presentationml.notesSlide+xml"/>
  <Override PartName="/ppt/slides/slide16.xml" ContentType="application/vnd.openxmlformats-officedocument.presentationml.slide+xml"/>
  <Override PartName="/ppt/slides/slide35.xml" ContentType="application/vnd.openxmlformats-officedocument.presentationml.slide+xml"/>
  <Override PartName="/ppt/slides/slide1.xml" ContentType="application/vnd.openxmlformats-officedocument.presentationml.slide+xml"/>
  <Override PartName="/ppt/notesSlides/notesSlide32.xml" ContentType="application/vnd.openxmlformats-officedocument.presentationml.notesSlide+xml"/>
  <Override PartName="/ppt/slides/slide21.xml" ContentType="application/vnd.openxmlformats-officedocument.presentationml.slide+xml"/>
  <Override PartName="/ppt/slides/slide40.xml" ContentType="application/vnd.openxmlformats-officedocument.presentationml.slide+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diagrams/drawing1.xml" ContentType="application/vnd.ms-office.drawingml.diagramDrawing+xml"/>
  <Override PartName="/ppt/notesSlides/notesSlide15.xml" ContentType="application/vnd.openxmlformats-officedocument.presentationml.notesSlide+xml"/>
  <Override PartName="/ppt/notesSlides/notesSlide4.xml" ContentType="application/vnd.openxmlformats-officedocument.presentationml.notesSlide+xml"/>
  <Override PartName="/ppt/slides/slide39.xml" ContentType="application/vnd.openxmlformats-officedocument.presentationml.slide+xml"/>
  <Override PartName="/ppt/notesSlides/notesSlide20.xml" ContentType="application/vnd.openxmlformats-officedocument.presentationml.notesSlide+xml"/>
  <Override PartName="/ppt/slides/slide5.xml" ContentType="application/vnd.openxmlformats-officedocument.presentationml.slide+xml"/>
  <Override PartName="/ppt/slideMasters/slideMaster1.xml" ContentType="application/vnd.openxmlformats-officedocument.presentationml.slideMaster+xml"/>
  <Override PartName="/ppt/slideLayouts/slideLayout3.xml" ContentType="application/vnd.openxmlformats-officedocument.presentationml.slideLayout+xml"/>
  <Override PartName="/ppt/slides/slide25.xml" ContentType="application/vnd.openxmlformats-officedocument.presentationml.slide+xml"/>
  <Override PartName="/ppt/slides/slide44.xml" ContentType="application/vnd.openxmlformats-officedocument.presentationml.slide+xml"/>
  <Override PartName="/ppt/theme/theme3.xml" ContentType="application/vnd.openxmlformats-officedocument.theme+xml"/>
  <Override PartName="/ppt/slideLayouts/slideLayout12.xml" ContentType="application/vnd.openxmlformats-officedocument.presentationml.slideLayout+xml"/>
  <Override PartName="/ppt/notesSlides/notesSlide19.xml" ContentType="application/vnd.openxmlformats-officedocument.presentationml.notesSlide+xml"/>
  <Override PartName="/ppt/notesSlides/notesSlide38.xml" ContentType="application/vnd.openxmlformats-officedocument.presentationml.notesSlide+xml"/>
  <Override PartName="/ppt/notesSlides/notesSlide24.xml" ContentType="application/vnd.openxmlformats-officedocument.presentationml.notesSlide+xml"/>
  <Override PartName="/ppt/slides/slide9.xml" ContentType="application/vnd.openxmlformats-officedocument.presentationml.slide+xml"/>
  <Override PartName="/ppt/slides/slide13.xml" ContentType="application/vnd.openxmlformats-officedocument.presentationml.slide+xml"/>
  <Default Extension="xml" ContentType="application/xml"/>
  <Override PartName="/ppt/tableStyles.xml" ContentType="application/vnd.openxmlformats-officedocument.presentationml.tableStyles+xml"/>
  <Override PartName="/ppt/diagrams/colors1.xml" ContentType="application/vnd.openxmlformats-officedocument.drawingml.diagramColors+xml"/>
  <Override PartName="/ppt/slides/slide48.xml" ContentType="application/vnd.openxmlformats-officedocument.presentationml.slide+xml"/>
  <Override PartName="/ppt/notesSlides/notesSlide10.xml" ContentType="application/vnd.openxmlformats-officedocument.presentationml.notesSlide+xml"/>
  <Override PartName="/ppt/slideLayouts/slideLayout7.xml" ContentType="application/vnd.openxmlformats-officedocument.presentationml.slideLayout+xml"/>
  <Override PartName="/ppt/slides/slide32.xml" ContentType="application/vnd.openxmlformats-officedocument.presentationml.slide+xml"/>
  <Override PartName="/ppt/viewProps.xml" ContentType="application/vnd.openxmlformats-officedocument.presentationml.viewProps+xml"/>
  <Override PartName="/ppt/slides/slide29.xml" ContentType="application/vnd.openxmlformats-officedocument.presentationml.slide+xml"/>
  <Override PartName="/ppt/slideLayouts/slideLayout16.xml" ContentType="application/vnd.openxmlformats-officedocument.presentationml.slideLayout+xml"/>
  <Override PartName="/ppt/notesSlides/notesSlide43.xml" ContentType="application/vnd.openxmlformats-officedocument.presentationml.notesSlide+xml"/>
  <Override PartName="/docProps/app.xml" ContentType="application/vnd.openxmlformats-officedocument.extended-properties+xml"/>
  <Override PartName="/ppt/notesMasters/notesMaster1.xml" ContentType="application/vnd.openxmlformats-officedocument.presentationml.notesMaster+xml"/>
  <Override PartName="/ppt/notesSlides/notesSlide12.xml" ContentType="application/vnd.openxmlformats-officedocument.presentationml.notesSlide+xml"/>
  <Override PartName="/ppt/notesSlides/notesSlide28.xml" ContentType="application/vnd.openxmlformats-officedocument.presentationml.notesSlide+xml"/>
  <Override PartName="/ppt/notesSlides/notesSlide1.xml" ContentType="application/vnd.openxmlformats-officedocument.presentationml.notesSlide+xml"/>
  <Override PartName="/ppt/slides/slide17.xml" ContentType="application/vnd.openxmlformats-officedocument.presentationml.slide+xml"/>
  <Override PartName="/ppt/slides/slide36.xml" ContentType="application/vnd.openxmlformats-officedocument.presentationml.slide+xml"/>
  <Override PartName="/ppt/presentation.xml" ContentType="application/vnd.openxmlformats-officedocument.presentationml.presentation.main+xml"/>
  <Override PartName="/ppt/notesSlides/notesSlide47.xml" ContentType="application/vnd.openxmlformats-officedocument.presentationml.notesSlide+xml"/>
  <Override PartName="/ppt/slides/slide2.xml" ContentType="application/vnd.openxmlformats-officedocument.presentationml.slide+xml"/>
  <Override PartName="/ppt/notesSlides/notesSlide33.xml" ContentType="application/vnd.openxmlformats-officedocument.presentationml.notesSlide+xml"/>
  <Override PartName="/ppt/slides/slide22.xml" ContentType="application/vnd.openxmlformats-officedocument.presentationml.slide+xml"/>
  <Override PartName="/ppt/slides/slide41.xml" ContentType="application/vnd.openxmlformats-officedocument.presentationml.slide+xml"/>
  <Override PartName="/ppt/slideLayouts/slideLayout23.xml" ContentType="application/vnd.openxmlformats-officedocument.presentationml.slideLayout+xml"/>
  <Override PartName="/ppt/diagrams/drawing2.xml" ContentType="application/vnd.ms-office.drawingml.diagramDrawing+xml"/>
  <Override PartName="/ppt/notesSlides/notesSlide16.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notesSlides/notesSlide21.xml" ContentType="application/vnd.openxmlformats-officedocument.presentationml.notesSlide+xml"/>
  <Override PartName="/ppt/slides/slide6.xml" ContentType="application/vnd.openxmlformats-officedocument.presentationml.slide+xml"/>
  <Override PartName="/ppt/slideMasters/slideMaster2.xml" ContentType="application/vnd.openxmlformats-officedocument.presentationml.slideMaster+xml"/>
  <Override PartName="/ppt/slideLayouts/slideLayout4.xml" ContentType="application/vnd.openxmlformats-officedocument.presentationml.slideLayout+xml"/>
  <Override PartName="/ppt/slides/slide26.xml" ContentType="application/vnd.openxmlformats-officedocument.presentationml.slide+xml"/>
  <Override PartName="/ppt/slides/slide45.xml" ContentType="application/vnd.openxmlformats-officedocument.presentationml.slide+xml"/>
  <Override PartName="/ppt/theme/theme4.xml" ContentType="application/vnd.openxmlformats-officedocument.theme+xml"/>
  <Override PartName="/ppt/slides/slide10.xml" ContentType="application/vnd.openxmlformats-officedocument.presentationml.slide+xml"/>
  <Override PartName="/ppt/notesSlides/notesSlide40.xml" ContentType="application/vnd.openxmlformats-officedocument.presentationml.notesSlide+xml"/>
  <Override PartName="/ppt/slideLayouts/slideLayout13.xml" ContentType="application/vnd.openxmlformats-officedocument.presentationml.slideLayout+xml"/>
  <Override PartName="/ppt/notesSlides/notesSlide39.xml" ContentType="application/vnd.openxmlformats-officedocument.presentationml.notesSlide+xml"/>
  <Default Extension="png" ContentType="image/png"/>
  <Override PartName="/ppt/notesSlides/notesSlide25.xml" ContentType="application/vnd.openxmlformats-officedocument.presentationml.notesSlide+xml"/>
  <Override PartName="/ppt/notesSlides/notesSlide44.xml" ContentType="application/vnd.openxmlformats-officedocument.presentationml.notesSlid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 id="2147483649" r:id="rId2"/>
    <p:sldMasterId id="2147483672" r:id="rId3"/>
  </p:sldMasterIdLst>
  <p:notesMasterIdLst>
    <p:notesMasterId r:id="rId54"/>
  </p:notesMasterIdLst>
  <p:sldIdLst>
    <p:sldId id="294" r:id="rId4"/>
    <p:sldId id="295" r:id="rId5"/>
    <p:sldId id="270" r:id="rId6"/>
    <p:sldId id="272" r:id="rId7"/>
    <p:sldId id="297" r:id="rId8"/>
    <p:sldId id="271" r:id="rId9"/>
    <p:sldId id="300" r:id="rId10"/>
    <p:sldId id="302" r:id="rId11"/>
    <p:sldId id="298" r:id="rId12"/>
    <p:sldId id="301" r:id="rId13"/>
    <p:sldId id="299" r:id="rId14"/>
    <p:sldId id="305" r:id="rId15"/>
    <p:sldId id="306" r:id="rId16"/>
    <p:sldId id="307" r:id="rId17"/>
    <p:sldId id="275" r:id="rId18"/>
    <p:sldId id="315" r:id="rId19"/>
    <p:sldId id="316" r:id="rId20"/>
    <p:sldId id="317" r:id="rId21"/>
    <p:sldId id="318" r:id="rId22"/>
    <p:sldId id="308" r:id="rId23"/>
    <p:sldId id="310" r:id="rId24"/>
    <p:sldId id="312" r:id="rId25"/>
    <p:sldId id="313" r:id="rId26"/>
    <p:sldId id="314" r:id="rId27"/>
    <p:sldId id="337" r:id="rId28"/>
    <p:sldId id="338" r:id="rId29"/>
    <p:sldId id="336" r:id="rId30"/>
    <p:sldId id="333" r:id="rId31"/>
    <p:sldId id="319" r:id="rId32"/>
    <p:sldId id="320" r:id="rId33"/>
    <p:sldId id="321" r:id="rId34"/>
    <p:sldId id="322" r:id="rId35"/>
    <p:sldId id="323" r:id="rId36"/>
    <p:sldId id="324" r:id="rId37"/>
    <p:sldId id="325" r:id="rId38"/>
    <p:sldId id="326" r:id="rId39"/>
    <p:sldId id="327" r:id="rId40"/>
    <p:sldId id="328" r:id="rId41"/>
    <p:sldId id="329" r:id="rId42"/>
    <p:sldId id="330" r:id="rId43"/>
    <p:sldId id="331" r:id="rId44"/>
    <p:sldId id="332" r:id="rId45"/>
    <p:sldId id="304" r:id="rId46"/>
    <p:sldId id="274" r:id="rId47"/>
    <p:sldId id="309" r:id="rId48"/>
    <p:sldId id="276" r:id="rId49"/>
    <p:sldId id="334" r:id="rId50"/>
    <p:sldId id="335" r:id="rId51"/>
    <p:sldId id="292" r:id="rId52"/>
    <p:sldId id="293" r:id="rId5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128"/>
        <a:cs typeface="+mn-cs"/>
      </a:defRPr>
    </a:lvl1pPr>
    <a:lvl2pPr marL="457200" algn="l" rtl="0" fontAlgn="base">
      <a:spcBef>
        <a:spcPct val="0"/>
      </a:spcBef>
      <a:spcAft>
        <a:spcPct val="0"/>
      </a:spcAft>
      <a:defRPr kern="1200">
        <a:solidFill>
          <a:schemeClr val="tx1"/>
        </a:solidFill>
        <a:latin typeface="Arial" charset="0"/>
        <a:ea typeface="ＭＳ Ｐゴシック" charset="-128"/>
        <a:cs typeface="+mn-cs"/>
      </a:defRPr>
    </a:lvl2pPr>
    <a:lvl3pPr marL="914400" algn="l" rtl="0" fontAlgn="base">
      <a:spcBef>
        <a:spcPct val="0"/>
      </a:spcBef>
      <a:spcAft>
        <a:spcPct val="0"/>
      </a:spcAft>
      <a:defRPr kern="1200">
        <a:solidFill>
          <a:schemeClr val="tx1"/>
        </a:solidFill>
        <a:latin typeface="Arial" charset="0"/>
        <a:ea typeface="ＭＳ Ｐゴシック" charset="-128"/>
        <a:cs typeface="+mn-cs"/>
      </a:defRPr>
    </a:lvl3pPr>
    <a:lvl4pPr marL="1371600" algn="l" rtl="0" fontAlgn="base">
      <a:spcBef>
        <a:spcPct val="0"/>
      </a:spcBef>
      <a:spcAft>
        <a:spcPct val="0"/>
      </a:spcAft>
      <a:defRPr kern="1200">
        <a:solidFill>
          <a:schemeClr val="tx1"/>
        </a:solidFill>
        <a:latin typeface="Arial" charset="0"/>
        <a:ea typeface="ＭＳ Ｐゴシック" charset="-128"/>
        <a:cs typeface="+mn-cs"/>
      </a:defRPr>
    </a:lvl4pPr>
    <a:lvl5pPr marL="1828800" algn="l"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0099CC"/>
    <a:srgbClr val="F37121"/>
  </p:clrMru>
  <p:extLst>
    <p:ext uri="{E76CE94A-603C-4142-B9EB-6D1370010A27}">
      <p14:discardImageEditData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0"/>
    </p:ext>
    <p:ext uri="{D31A062A-798A-4329-ABDD-BBA856620510}">
      <p14:defaultImageDpi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5620"/>
    <p:restoredTop sz="94660"/>
  </p:normalViewPr>
  <p:slideViewPr>
    <p:cSldViewPr>
      <p:cViewPr>
        <p:scale>
          <a:sx n="68" d="100"/>
          <a:sy n="68" d="100"/>
        </p:scale>
        <p:origin x="-2256" y="-87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notesMaster" Target="notesMasters/notesMaster1.xml"/><Relationship Id="rId55" Type="http://schemas.openxmlformats.org/officeDocument/2006/relationships/printerSettings" Target="printerSettings/printerSettings1.bin"/><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2BAFC6-B124-2D48-AE81-7BB7AA43B5F7}" type="doc">
      <dgm:prSet loTypeId="urn:microsoft.com/office/officeart/2005/8/layout/hProcess4" loCatId="process" qsTypeId="urn:microsoft.com/office/officeart/2005/8/quickstyle/simple4" qsCatId="simple" csTypeId="urn:microsoft.com/office/officeart/2005/8/colors/accent1_2" csCatId="accent1" phldr="1"/>
      <dgm:spPr/>
    </dgm:pt>
    <dgm:pt modelId="{37BC09F6-60B3-C44C-A952-7CC2C6B78AD9}">
      <dgm:prSet phldrT="[Text]"/>
      <dgm:spPr>
        <a:solidFill>
          <a:schemeClr val="bg2">
            <a:lumMod val="75000"/>
          </a:schemeClr>
        </a:solidFill>
      </dgm:spPr>
      <dgm:t>
        <a:bodyPr/>
        <a:lstStyle/>
        <a:p>
          <a:r>
            <a:rPr lang="en-US" dirty="0" smtClean="0"/>
            <a:t>Efficiency</a:t>
          </a:r>
          <a:endParaRPr lang="en-US" dirty="0"/>
        </a:p>
      </dgm:t>
    </dgm:pt>
    <dgm:pt modelId="{4F8BDBBF-4CC1-0741-B71D-506259B9612C}" type="parTrans" cxnId="{78D92CF3-8C29-F047-8C7B-E275C33DCDF9}">
      <dgm:prSet/>
      <dgm:spPr/>
      <dgm:t>
        <a:bodyPr/>
        <a:lstStyle/>
        <a:p>
          <a:endParaRPr lang="en-US"/>
        </a:p>
      </dgm:t>
    </dgm:pt>
    <dgm:pt modelId="{C0A5AF95-6F40-9045-908F-C12A212DC8B0}" type="sibTrans" cxnId="{78D92CF3-8C29-F047-8C7B-E275C33DCDF9}">
      <dgm:prSet/>
      <dgm:spPr>
        <a:solidFill>
          <a:schemeClr val="bg2">
            <a:lumMod val="60000"/>
            <a:lumOff val="40000"/>
          </a:schemeClr>
        </a:solidFill>
      </dgm:spPr>
      <dgm:t>
        <a:bodyPr/>
        <a:lstStyle/>
        <a:p>
          <a:endParaRPr lang="en-US"/>
        </a:p>
      </dgm:t>
    </dgm:pt>
    <dgm:pt modelId="{B029F104-1642-A34E-ADEB-02952C0FE599}">
      <dgm:prSet phldrT="[Text]"/>
      <dgm:spPr>
        <a:solidFill>
          <a:schemeClr val="bg2">
            <a:lumMod val="75000"/>
          </a:schemeClr>
        </a:solidFill>
      </dgm:spPr>
      <dgm:t>
        <a:bodyPr/>
        <a:lstStyle/>
        <a:p>
          <a:r>
            <a:rPr lang="en-US" dirty="0" smtClean="0"/>
            <a:t>Performance</a:t>
          </a:r>
          <a:endParaRPr lang="en-US" dirty="0"/>
        </a:p>
      </dgm:t>
    </dgm:pt>
    <dgm:pt modelId="{B14D7314-B7A7-3E4F-BD6D-9FDE1F5D82AB}" type="parTrans" cxnId="{D5A8EEEF-237F-DF4D-9886-1DEE2966C912}">
      <dgm:prSet/>
      <dgm:spPr/>
      <dgm:t>
        <a:bodyPr/>
        <a:lstStyle/>
        <a:p>
          <a:endParaRPr lang="en-US"/>
        </a:p>
      </dgm:t>
    </dgm:pt>
    <dgm:pt modelId="{AEDB1924-81C0-EE4C-9490-1B16807C3B88}" type="sibTrans" cxnId="{D5A8EEEF-237F-DF4D-9886-1DEE2966C912}">
      <dgm:prSet/>
      <dgm:spPr>
        <a:solidFill>
          <a:schemeClr val="bg2">
            <a:lumMod val="60000"/>
            <a:lumOff val="40000"/>
          </a:schemeClr>
        </a:solidFill>
      </dgm:spPr>
      <dgm:t>
        <a:bodyPr/>
        <a:lstStyle/>
        <a:p>
          <a:endParaRPr lang="en-US"/>
        </a:p>
      </dgm:t>
    </dgm:pt>
    <dgm:pt modelId="{F839BD27-60ED-0341-9020-F04B29873BEA}">
      <dgm:prSet phldrT="[Text]"/>
      <dgm:spPr>
        <a:solidFill>
          <a:schemeClr val="bg2">
            <a:lumMod val="75000"/>
          </a:schemeClr>
        </a:solidFill>
      </dgm:spPr>
      <dgm:t>
        <a:bodyPr/>
        <a:lstStyle/>
        <a:p>
          <a:r>
            <a:rPr lang="en-US" dirty="0" smtClean="0"/>
            <a:t>Impact</a:t>
          </a:r>
          <a:endParaRPr lang="en-US" dirty="0"/>
        </a:p>
      </dgm:t>
    </dgm:pt>
    <dgm:pt modelId="{5361BB98-5A0C-8D4B-AEAE-AB899AA644D5}" type="parTrans" cxnId="{51AAA852-6864-2945-95A2-48B80D2E9D4D}">
      <dgm:prSet/>
      <dgm:spPr/>
      <dgm:t>
        <a:bodyPr/>
        <a:lstStyle/>
        <a:p>
          <a:endParaRPr lang="en-US"/>
        </a:p>
      </dgm:t>
    </dgm:pt>
    <dgm:pt modelId="{7B3F1B6A-C0F5-7041-8ACB-34F59B5CF231}" type="sibTrans" cxnId="{51AAA852-6864-2945-95A2-48B80D2E9D4D}">
      <dgm:prSet/>
      <dgm:spPr/>
      <dgm:t>
        <a:bodyPr/>
        <a:lstStyle/>
        <a:p>
          <a:endParaRPr lang="en-US"/>
        </a:p>
      </dgm:t>
    </dgm:pt>
    <dgm:pt modelId="{D3F53ED6-12BB-A24B-8D3C-1F476850BC88}">
      <dgm:prSet/>
      <dgm:spPr>
        <a:ln>
          <a:solidFill>
            <a:schemeClr val="bg2">
              <a:lumMod val="50000"/>
            </a:schemeClr>
          </a:solidFill>
        </a:ln>
      </dgm:spPr>
      <dgm:t>
        <a:bodyPr/>
        <a:lstStyle/>
        <a:p>
          <a:r>
            <a:rPr lang="en-US" dirty="0" smtClean="0"/>
            <a:t>Doing things right</a:t>
          </a:r>
          <a:endParaRPr lang="en-US" dirty="0"/>
        </a:p>
      </dgm:t>
    </dgm:pt>
    <dgm:pt modelId="{694337E6-9AC3-0845-95DB-676297E5516D}" type="parTrans" cxnId="{8E0392F0-D90C-0E41-A670-E22AA0DB3491}">
      <dgm:prSet/>
      <dgm:spPr/>
      <dgm:t>
        <a:bodyPr/>
        <a:lstStyle/>
        <a:p>
          <a:endParaRPr lang="en-US"/>
        </a:p>
      </dgm:t>
    </dgm:pt>
    <dgm:pt modelId="{A64DDAB6-F7B2-814C-BB9A-B54DE434BCF7}" type="sibTrans" cxnId="{8E0392F0-D90C-0E41-A670-E22AA0DB3491}">
      <dgm:prSet/>
      <dgm:spPr/>
      <dgm:t>
        <a:bodyPr/>
        <a:lstStyle/>
        <a:p>
          <a:endParaRPr lang="en-US"/>
        </a:p>
      </dgm:t>
    </dgm:pt>
    <dgm:pt modelId="{BA073821-B875-8A4F-8B27-A731902FEC5E}">
      <dgm:prSet/>
      <dgm:spPr>
        <a:ln>
          <a:solidFill>
            <a:schemeClr val="bg2">
              <a:lumMod val="50000"/>
            </a:schemeClr>
          </a:solidFill>
        </a:ln>
      </dgm:spPr>
      <dgm:t>
        <a:bodyPr/>
        <a:lstStyle/>
        <a:p>
          <a:r>
            <a:rPr lang="en-US" dirty="0" smtClean="0"/>
            <a:t>Achieving greater results</a:t>
          </a:r>
          <a:endParaRPr lang="en-US" dirty="0"/>
        </a:p>
      </dgm:t>
    </dgm:pt>
    <dgm:pt modelId="{0FB090FD-E07D-1142-A8FE-ED4DF061AEAC}" type="parTrans" cxnId="{C27B15D6-E540-F04F-B08B-3D0933DA74B5}">
      <dgm:prSet/>
      <dgm:spPr/>
      <dgm:t>
        <a:bodyPr/>
        <a:lstStyle/>
        <a:p>
          <a:endParaRPr lang="en-US"/>
        </a:p>
      </dgm:t>
    </dgm:pt>
    <dgm:pt modelId="{84FCBB87-ABE7-7E47-A873-44CB2099A323}" type="sibTrans" cxnId="{C27B15D6-E540-F04F-B08B-3D0933DA74B5}">
      <dgm:prSet/>
      <dgm:spPr/>
      <dgm:t>
        <a:bodyPr/>
        <a:lstStyle/>
        <a:p>
          <a:endParaRPr lang="en-US"/>
        </a:p>
      </dgm:t>
    </dgm:pt>
    <dgm:pt modelId="{EB37156A-4A32-1246-9AC5-FEE057358A6C}">
      <dgm:prSet/>
      <dgm:spPr>
        <a:ln>
          <a:solidFill>
            <a:schemeClr val="bg2">
              <a:lumMod val="50000"/>
            </a:schemeClr>
          </a:solidFill>
        </a:ln>
      </dgm:spPr>
      <dgm:t>
        <a:bodyPr/>
        <a:lstStyle/>
        <a:p>
          <a:r>
            <a:rPr lang="en-US" dirty="0" smtClean="0"/>
            <a:t>Creating positive change</a:t>
          </a:r>
          <a:endParaRPr lang="en-US" dirty="0"/>
        </a:p>
      </dgm:t>
    </dgm:pt>
    <dgm:pt modelId="{2D185B0B-F05C-554E-853D-190E6D81CFC4}" type="parTrans" cxnId="{468E051B-C3A3-1346-B0DB-99CD270BB476}">
      <dgm:prSet/>
      <dgm:spPr/>
      <dgm:t>
        <a:bodyPr/>
        <a:lstStyle/>
        <a:p>
          <a:endParaRPr lang="en-US"/>
        </a:p>
      </dgm:t>
    </dgm:pt>
    <dgm:pt modelId="{540BE476-24A5-A240-8D92-8D45A04F2C78}" type="sibTrans" cxnId="{468E051B-C3A3-1346-B0DB-99CD270BB476}">
      <dgm:prSet/>
      <dgm:spPr/>
      <dgm:t>
        <a:bodyPr/>
        <a:lstStyle/>
        <a:p>
          <a:endParaRPr lang="en-US"/>
        </a:p>
      </dgm:t>
    </dgm:pt>
    <dgm:pt modelId="{6F1C4C09-D182-B346-B4A4-6DE4915AD57C}" type="pres">
      <dgm:prSet presAssocID="{882BAFC6-B124-2D48-AE81-7BB7AA43B5F7}" presName="Name0" presStyleCnt="0">
        <dgm:presLayoutVars>
          <dgm:dir/>
          <dgm:animLvl val="lvl"/>
          <dgm:resizeHandles val="exact"/>
        </dgm:presLayoutVars>
      </dgm:prSet>
      <dgm:spPr/>
    </dgm:pt>
    <dgm:pt modelId="{D285A4D5-D7B6-5340-86A8-9CDDE5FC3425}" type="pres">
      <dgm:prSet presAssocID="{882BAFC6-B124-2D48-AE81-7BB7AA43B5F7}" presName="tSp" presStyleCnt="0"/>
      <dgm:spPr/>
    </dgm:pt>
    <dgm:pt modelId="{61C6349C-E966-8B47-8537-889CED07C291}" type="pres">
      <dgm:prSet presAssocID="{882BAFC6-B124-2D48-AE81-7BB7AA43B5F7}" presName="bSp" presStyleCnt="0"/>
      <dgm:spPr/>
    </dgm:pt>
    <dgm:pt modelId="{2C523329-DBE8-714C-B6CC-21E5F141A344}" type="pres">
      <dgm:prSet presAssocID="{882BAFC6-B124-2D48-AE81-7BB7AA43B5F7}" presName="process" presStyleCnt="0"/>
      <dgm:spPr/>
    </dgm:pt>
    <dgm:pt modelId="{5882C8E1-2C5B-114B-8425-42D7F6323BA1}" type="pres">
      <dgm:prSet presAssocID="{37BC09F6-60B3-C44C-A952-7CC2C6B78AD9}" presName="composite1" presStyleCnt="0"/>
      <dgm:spPr/>
    </dgm:pt>
    <dgm:pt modelId="{081D073B-C24E-724F-BC7D-016A5E55771F}" type="pres">
      <dgm:prSet presAssocID="{37BC09F6-60B3-C44C-A952-7CC2C6B78AD9}" presName="dummyNode1" presStyleLbl="node1" presStyleIdx="0" presStyleCnt="3"/>
      <dgm:spPr/>
    </dgm:pt>
    <dgm:pt modelId="{6D07443E-A852-5145-BC15-C55FF9110A0C}" type="pres">
      <dgm:prSet presAssocID="{37BC09F6-60B3-C44C-A952-7CC2C6B78AD9}" presName="childNode1" presStyleLbl="bgAcc1" presStyleIdx="0" presStyleCnt="3">
        <dgm:presLayoutVars>
          <dgm:bulletEnabled val="1"/>
        </dgm:presLayoutVars>
      </dgm:prSet>
      <dgm:spPr/>
      <dgm:t>
        <a:bodyPr/>
        <a:lstStyle/>
        <a:p>
          <a:endParaRPr lang="en-US"/>
        </a:p>
      </dgm:t>
    </dgm:pt>
    <dgm:pt modelId="{55465622-95BA-7743-A29A-7F7528ABBF85}" type="pres">
      <dgm:prSet presAssocID="{37BC09F6-60B3-C44C-A952-7CC2C6B78AD9}" presName="childNode1tx" presStyleLbl="bgAcc1" presStyleIdx="0" presStyleCnt="3">
        <dgm:presLayoutVars>
          <dgm:bulletEnabled val="1"/>
        </dgm:presLayoutVars>
      </dgm:prSet>
      <dgm:spPr/>
      <dgm:t>
        <a:bodyPr/>
        <a:lstStyle/>
        <a:p>
          <a:endParaRPr lang="en-US"/>
        </a:p>
      </dgm:t>
    </dgm:pt>
    <dgm:pt modelId="{261C5EE4-87A1-1F48-935F-E5E6BD75E9C8}" type="pres">
      <dgm:prSet presAssocID="{37BC09F6-60B3-C44C-A952-7CC2C6B78AD9}" presName="parentNode1" presStyleLbl="node1" presStyleIdx="0" presStyleCnt="3">
        <dgm:presLayoutVars>
          <dgm:chMax val="1"/>
          <dgm:bulletEnabled val="1"/>
        </dgm:presLayoutVars>
      </dgm:prSet>
      <dgm:spPr/>
      <dgm:t>
        <a:bodyPr/>
        <a:lstStyle/>
        <a:p>
          <a:endParaRPr lang="en-US"/>
        </a:p>
      </dgm:t>
    </dgm:pt>
    <dgm:pt modelId="{BD6B2640-DAFD-A44B-980E-DC00652C515E}" type="pres">
      <dgm:prSet presAssocID="{37BC09F6-60B3-C44C-A952-7CC2C6B78AD9}" presName="connSite1" presStyleCnt="0"/>
      <dgm:spPr/>
    </dgm:pt>
    <dgm:pt modelId="{8EAB5249-E417-B445-9387-5CFEB7FFA2BA}" type="pres">
      <dgm:prSet presAssocID="{C0A5AF95-6F40-9045-908F-C12A212DC8B0}" presName="Name9" presStyleLbl="sibTrans2D1" presStyleIdx="0" presStyleCnt="2"/>
      <dgm:spPr/>
      <dgm:t>
        <a:bodyPr/>
        <a:lstStyle/>
        <a:p>
          <a:endParaRPr lang="en-US"/>
        </a:p>
      </dgm:t>
    </dgm:pt>
    <dgm:pt modelId="{EDC2A86D-9171-4B46-9FC8-CA390C376015}" type="pres">
      <dgm:prSet presAssocID="{B029F104-1642-A34E-ADEB-02952C0FE599}" presName="composite2" presStyleCnt="0"/>
      <dgm:spPr/>
    </dgm:pt>
    <dgm:pt modelId="{735672AF-CFEA-CD47-B03D-22419DDF721D}" type="pres">
      <dgm:prSet presAssocID="{B029F104-1642-A34E-ADEB-02952C0FE599}" presName="dummyNode2" presStyleLbl="node1" presStyleIdx="0" presStyleCnt="3"/>
      <dgm:spPr/>
    </dgm:pt>
    <dgm:pt modelId="{0D9BDB84-AA83-4A42-BAF6-F59560926037}" type="pres">
      <dgm:prSet presAssocID="{B029F104-1642-A34E-ADEB-02952C0FE599}" presName="childNode2" presStyleLbl="bgAcc1" presStyleIdx="1" presStyleCnt="3">
        <dgm:presLayoutVars>
          <dgm:bulletEnabled val="1"/>
        </dgm:presLayoutVars>
      </dgm:prSet>
      <dgm:spPr/>
      <dgm:t>
        <a:bodyPr/>
        <a:lstStyle/>
        <a:p>
          <a:endParaRPr lang="en-US"/>
        </a:p>
      </dgm:t>
    </dgm:pt>
    <dgm:pt modelId="{931912B2-9F40-0442-8D8F-CA4CB2E895E7}" type="pres">
      <dgm:prSet presAssocID="{B029F104-1642-A34E-ADEB-02952C0FE599}" presName="childNode2tx" presStyleLbl="bgAcc1" presStyleIdx="1" presStyleCnt="3">
        <dgm:presLayoutVars>
          <dgm:bulletEnabled val="1"/>
        </dgm:presLayoutVars>
      </dgm:prSet>
      <dgm:spPr/>
      <dgm:t>
        <a:bodyPr/>
        <a:lstStyle/>
        <a:p>
          <a:endParaRPr lang="en-US"/>
        </a:p>
      </dgm:t>
    </dgm:pt>
    <dgm:pt modelId="{8AFF5D36-AB8E-E645-A76F-3971E3928D6A}" type="pres">
      <dgm:prSet presAssocID="{B029F104-1642-A34E-ADEB-02952C0FE599}" presName="parentNode2" presStyleLbl="node1" presStyleIdx="1" presStyleCnt="3">
        <dgm:presLayoutVars>
          <dgm:chMax val="0"/>
          <dgm:bulletEnabled val="1"/>
        </dgm:presLayoutVars>
      </dgm:prSet>
      <dgm:spPr/>
      <dgm:t>
        <a:bodyPr/>
        <a:lstStyle/>
        <a:p>
          <a:endParaRPr lang="en-US"/>
        </a:p>
      </dgm:t>
    </dgm:pt>
    <dgm:pt modelId="{11E92CBB-DD7F-2D44-923D-A38F53212A3A}" type="pres">
      <dgm:prSet presAssocID="{B029F104-1642-A34E-ADEB-02952C0FE599}" presName="connSite2" presStyleCnt="0"/>
      <dgm:spPr/>
    </dgm:pt>
    <dgm:pt modelId="{90697196-47BD-BA4A-AA01-5811AA2C8096}" type="pres">
      <dgm:prSet presAssocID="{AEDB1924-81C0-EE4C-9490-1B16807C3B88}" presName="Name18" presStyleLbl="sibTrans2D1" presStyleIdx="1" presStyleCnt="2"/>
      <dgm:spPr/>
      <dgm:t>
        <a:bodyPr/>
        <a:lstStyle/>
        <a:p>
          <a:endParaRPr lang="en-US"/>
        </a:p>
      </dgm:t>
    </dgm:pt>
    <dgm:pt modelId="{9CCDAEF5-DA87-0744-93C1-CDAEFCCA6EB7}" type="pres">
      <dgm:prSet presAssocID="{F839BD27-60ED-0341-9020-F04B29873BEA}" presName="composite1" presStyleCnt="0"/>
      <dgm:spPr/>
    </dgm:pt>
    <dgm:pt modelId="{BD836BF2-2249-7848-BB75-BB1254FC4203}" type="pres">
      <dgm:prSet presAssocID="{F839BD27-60ED-0341-9020-F04B29873BEA}" presName="dummyNode1" presStyleLbl="node1" presStyleIdx="1" presStyleCnt="3"/>
      <dgm:spPr/>
    </dgm:pt>
    <dgm:pt modelId="{CB725A3C-7A41-D541-9066-ECFB64530AC7}" type="pres">
      <dgm:prSet presAssocID="{F839BD27-60ED-0341-9020-F04B29873BEA}" presName="childNode1" presStyleLbl="bgAcc1" presStyleIdx="2" presStyleCnt="3">
        <dgm:presLayoutVars>
          <dgm:bulletEnabled val="1"/>
        </dgm:presLayoutVars>
      </dgm:prSet>
      <dgm:spPr/>
      <dgm:t>
        <a:bodyPr/>
        <a:lstStyle/>
        <a:p>
          <a:endParaRPr lang="en-US"/>
        </a:p>
      </dgm:t>
    </dgm:pt>
    <dgm:pt modelId="{A04477A6-465C-CE46-8D28-83DE04627A32}" type="pres">
      <dgm:prSet presAssocID="{F839BD27-60ED-0341-9020-F04B29873BEA}" presName="childNode1tx" presStyleLbl="bgAcc1" presStyleIdx="2" presStyleCnt="3">
        <dgm:presLayoutVars>
          <dgm:bulletEnabled val="1"/>
        </dgm:presLayoutVars>
      </dgm:prSet>
      <dgm:spPr/>
      <dgm:t>
        <a:bodyPr/>
        <a:lstStyle/>
        <a:p>
          <a:endParaRPr lang="en-US"/>
        </a:p>
      </dgm:t>
    </dgm:pt>
    <dgm:pt modelId="{E439F8CB-AA79-2A4E-BEDD-EA0615D9DA4E}" type="pres">
      <dgm:prSet presAssocID="{F839BD27-60ED-0341-9020-F04B29873BEA}" presName="parentNode1" presStyleLbl="node1" presStyleIdx="2" presStyleCnt="3">
        <dgm:presLayoutVars>
          <dgm:chMax val="1"/>
          <dgm:bulletEnabled val="1"/>
        </dgm:presLayoutVars>
      </dgm:prSet>
      <dgm:spPr/>
      <dgm:t>
        <a:bodyPr/>
        <a:lstStyle/>
        <a:p>
          <a:endParaRPr lang="en-US"/>
        </a:p>
      </dgm:t>
    </dgm:pt>
    <dgm:pt modelId="{72BA2362-FDAC-7243-AF66-0CDA3400CCAC}" type="pres">
      <dgm:prSet presAssocID="{F839BD27-60ED-0341-9020-F04B29873BEA}" presName="connSite1" presStyleCnt="0"/>
      <dgm:spPr/>
    </dgm:pt>
  </dgm:ptLst>
  <dgm:cxnLst>
    <dgm:cxn modelId="{D5A8EEEF-237F-DF4D-9886-1DEE2966C912}" srcId="{882BAFC6-B124-2D48-AE81-7BB7AA43B5F7}" destId="{B029F104-1642-A34E-ADEB-02952C0FE599}" srcOrd="1" destOrd="0" parTransId="{B14D7314-B7A7-3E4F-BD6D-9FDE1F5D82AB}" sibTransId="{AEDB1924-81C0-EE4C-9490-1B16807C3B88}"/>
    <dgm:cxn modelId="{04522637-0780-9C4F-B206-DECE1787BF82}" type="presOf" srcId="{EB37156A-4A32-1246-9AC5-FEE057358A6C}" destId="{CB725A3C-7A41-D541-9066-ECFB64530AC7}" srcOrd="0" destOrd="0" presId="urn:microsoft.com/office/officeart/2005/8/layout/hProcess4"/>
    <dgm:cxn modelId="{3D0DD34B-79B7-5D4E-B125-6E68FBE4D2F6}" type="presOf" srcId="{AEDB1924-81C0-EE4C-9490-1B16807C3B88}" destId="{90697196-47BD-BA4A-AA01-5811AA2C8096}" srcOrd="0" destOrd="0" presId="urn:microsoft.com/office/officeart/2005/8/layout/hProcess4"/>
    <dgm:cxn modelId="{8E0392F0-D90C-0E41-A670-E22AA0DB3491}" srcId="{37BC09F6-60B3-C44C-A952-7CC2C6B78AD9}" destId="{D3F53ED6-12BB-A24B-8D3C-1F476850BC88}" srcOrd="0" destOrd="0" parTransId="{694337E6-9AC3-0845-95DB-676297E5516D}" sibTransId="{A64DDAB6-F7B2-814C-BB9A-B54DE434BCF7}"/>
    <dgm:cxn modelId="{DE8E4942-7191-3E42-A581-32CD68B449A6}" type="presOf" srcId="{F839BD27-60ED-0341-9020-F04B29873BEA}" destId="{E439F8CB-AA79-2A4E-BEDD-EA0615D9DA4E}" srcOrd="0" destOrd="0" presId="urn:microsoft.com/office/officeart/2005/8/layout/hProcess4"/>
    <dgm:cxn modelId="{A89589EE-F51F-5740-A390-8E073054B3E3}" type="presOf" srcId="{BA073821-B875-8A4F-8B27-A731902FEC5E}" destId="{931912B2-9F40-0442-8D8F-CA4CB2E895E7}" srcOrd="1" destOrd="0" presId="urn:microsoft.com/office/officeart/2005/8/layout/hProcess4"/>
    <dgm:cxn modelId="{578A59EC-59FF-C94F-9627-8AD8D75DB066}" type="presOf" srcId="{D3F53ED6-12BB-A24B-8D3C-1F476850BC88}" destId="{55465622-95BA-7743-A29A-7F7528ABBF85}" srcOrd="1" destOrd="0" presId="urn:microsoft.com/office/officeart/2005/8/layout/hProcess4"/>
    <dgm:cxn modelId="{468E051B-C3A3-1346-B0DB-99CD270BB476}" srcId="{F839BD27-60ED-0341-9020-F04B29873BEA}" destId="{EB37156A-4A32-1246-9AC5-FEE057358A6C}" srcOrd="0" destOrd="0" parTransId="{2D185B0B-F05C-554E-853D-190E6D81CFC4}" sibTransId="{540BE476-24A5-A240-8D92-8D45A04F2C78}"/>
    <dgm:cxn modelId="{78D92CF3-8C29-F047-8C7B-E275C33DCDF9}" srcId="{882BAFC6-B124-2D48-AE81-7BB7AA43B5F7}" destId="{37BC09F6-60B3-C44C-A952-7CC2C6B78AD9}" srcOrd="0" destOrd="0" parTransId="{4F8BDBBF-4CC1-0741-B71D-506259B9612C}" sibTransId="{C0A5AF95-6F40-9045-908F-C12A212DC8B0}"/>
    <dgm:cxn modelId="{CC11C58B-6E20-114D-92CF-E2CF28737B23}" type="presOf" srcId="{B029F104-1642-A34E-ADEB-02952C0FE599}" destId="{8AFF5D36-AB8E-E645-A76F-3971E3928D6A}" srcOrd="0" destOrd="0" presId="urn:microsoft.com/office/officeart/2005/8/layout/hProcess4"/>
    <dgm:cxn modelId="{0E3C7264-C2FC-D24D-8F15-9ED526C16EE8}" type="presOf" srcId="{BA073821-B875-8A4F-8B27-A731902FEC5E}" destId="{0D9BDB84-AA83-4A42-BAF6-F59560926037}" srcOrd="0" destOrd="0" presId="urn:microsoft.com/office/officeart/2005/8/layout/hProcess4"/>
    <dgm:cxn modelId="{448DA96E-58CC-BC4F-BA19-0BC35DE49CCE}" type="presOf" srcId="{C0A5AF95-6F40-9045-908F-C12A212DC8B0}" destId="{8EAB5249-E417-B445-9387-5CFEB7FFA2BA}" srcOrd="0" destOrd="0" presId="urn:microsoft.com/office/officeart/2005/8/layout/hProcess4"/>
    <dgm:cxn modelId="{C708ACB0-C997-AB49-A3A4-D6BA80C8C529}" type="presOf" srcId="{37BC09F6-60B3-C44C-A952-7CC2C6B78AD9}" destId="{261C5EE4-87A1-1F48-935F-E5E6BD75E9C8}" srcOrd="0" destOrd="0" presId="urn:microsoft.com/office/officeart/2005/8/layout/hProcess4"/>
    <dgm:cxn modelId="{C27B15D6-E540-F04F-B08B-3D0933DA74B5}" srcId="{B029F104-1642-A34E-ADEB-02952C0FE599}" destId="{BA073821-B875-8A4F-8B27-A731902FEC5E}" srcOrd="0" destOrd="0" parTransId="{0FB090FD-E07D-1142-A8FE-ED4DF061AEAC}" sibTransId="{84FCBB87-ABE7-7E47-A873-44CB2099A323}"/>
    <dgm:cxn modelId="{7C86032A-1217-2043-9341-62F7ED5A9132}" type="presOf" srcId="{882BAFC6-B124-2D48-AE81-7BB7AA43B5F7}" destId="{6F1C4C09-D182-B346-B4A4-6DE4915AD57C}" srcOrd="0" destOrd="0" presId="urn:microsoft.com/office/officeart/2005/8/layout/hProcess4"/>
    <dgm:cxn modelId="{DF5493BE-8ADC-5A40-9BCB-FD4D1AC85DFE}" type="presOf" srcId="{D3F53ED6-12BB-A24B-8D3C-1F476850BC88}" destId="{6D07443E-A852-5145-BC15-C55FF9110A0C}" srcOrd="0" destOrd="0" presId="urn:microsoft.com/office/officeart/2005/8/layout/hProcess4"/>
    <dgm:cxn modelId="{51AAA852-6864-2945-95A2-48B80D2E9D4D}" srcId="{882BAFC6-B124-2D48-AE81-7BB7AA43B5F7}" destId="{F839BD27-60ED-0341-9020-F04B29873BEA}" srcOrd="2" destOrd="0" parTransId="{5361BB98-5A0C-8D4B-AEAE-AB899AA644D5}" sibTransId="{7B3F1B6A-C0F5-7041-8ACB-34F59B5CF231}"/>
    <dgm:cxn modelId="{5A751849-E732-A84C-88EE-6D72A82D5642}" type="presOf" srcId="{EB37156A-4A32-1246-9AC5-FEE057358A6C}" destId="{A04477A6-465C-CE46-8D28-83DE04627A32}" srcOrd="1" destOrd="0" presId="urn:microsoft.com/office/officeart/2005/8/layout/hProcess4"/>
    <dgm:cxn modelId="{2C26FF38-F188-F54D-830B-C87B6C60E05C}" type="presParOf" srcId="{6F1C4C09-D182-B346-B4A4-6DE4915AD57C}" destId="{D285A4D5-D7B6-5340-86A8-9CDDE5FC3425}" srcOrd="0" destOrd="0" presId="urn:microsoft.com/office/officeart/2005/8/layout/hProcess4"/>
    <dgm:cxn modelId="{DA11CF5C-FE0F-8D4F-AF23-565AD9490CF3}" type="presParOf" srcId="{6F1C4C09-D182-B346-B4A4-6DE4915AD57C}" destId="{61C6349C-E966-8B47-8537-889CED07C291}" srcOrd="1" destOrd="0" presId="urn:microsoft.com/office/officeart/2005/8/layout/hProcess4"/>
    <dgm:cxn modelId="{ABDF00B7-5CBF-1C4B-BB9F-ADFC568599B6}" type="presParOf" srcId="{6F1C4C09-D182-B346-B4A4-6DE4915AD57C}" destId="{2C523329-DBE8-714C-B6CC-21E5F141A344}" srcOrd="2" destOrd="0" presId="urn:microsoft.com/office/officeart/2005/8/layout/hProcess4"/>
    <dgm:cxn modelId="{1F8705F6-662B-3C41-9612-85AE4B18A1C2}" type="presParOf" srcId="{2C523329-DBE8-714C-B6CC-21E5F141A344}" destId="{5882C8E1-2C5B-114B-8425-42D7F6323BA1}" srcOrd="0" destOrd="0" presId="urn:microsoft.com/office/officeart/2005/8/layout/hProcess4"/>
    <dgm:cxn modelId="{A75C6904-82AC-A242-BAFF-FED7CA6094B9}" type="presParOf" srcId="{5882C8E1-2C5B-114B-8425-42D7F6323BA1}" destId="{081D073B-C24E-724F-BC7D-016A5E55771F}" srcOrd="0" destOrd="0" presId="urn:microsoft.com/office/officeart/2005/8/layout/hProcess4"/>
    <dgm:cxn modelId="{6BC37BEF-433A-5149-9BF7-578C74FEC25A}" type="presParOf" srcId="{5882C8E1-2C5B-114B-8425-42D7F6323BA1}" destId="{6D07443E-A852-5145-BC15-C55FF9110A0C}" srcOrd="1" destOrd="0" presId="urn:microsoft.com/office/officeart/2005/8/layout/hProcess4"/>
    <dgm:cxn modelId="{3D10888A-3F39-C34D-BDBE-2192CBD837CB}" type="presParOf" srcId="{5882C8E1-2C5B-114B-8425-42D7F6323BA1}" destId="{55465622-95BA-7743-A29A-7F7528ABBF85}" srcOrd="2" destOrd="0" presId="urn:microsoft.com/office/officeart/2005/8/layout/hProcess4"/>
    <dgm:cxn modelId="{1BCE4094-1C5A-1446-BA12-4D338350CBD9}" type="presParOf" srcId="{5882C8E1-2C5B-114B-8425-42D7F6323BA1}" destId="{261C5EE4-87A1-1F48-935F-E5E6BD75E9C8}" srcOrd="3" destOrd="0" presId="urn:microsoft.com/office/officeart/2005/8/layout/hProcess4"/>
    <dgm:cxn modelId="{1199DA5F-D091-C24F-B595-502078CAE2AD}" type="presParOf" srcId="{5882C8E1-2C5B-114B-8425-42D7F6323BA1}" destId="{BD6B2640-DAFD-A44B-980E-DC00652C515E}" srcOrd="4" destOrd="0" presId="urn:microsoft.com/office/officeart/2005/8/layout/hProcess4"/>
    <dgm:cxn modelId="{C644ABA1-6597-DA4A-8847-89DA394EE86A}" type="presParOf" srcId="{2C523329-DBE8-714C-B6CC-21E5F141A344}" destId="{8EAB5249-E417-B445-9387-5CFEB7FFA2BA}" srcOrd="1" destOrd="0" presId="urn:microsoft.com/office/officeart/2005/8/layout/hProcess4"/>
    <dgm:cxn modelId="{0B343604-0C07-A049-BC7B-BBB3368D7A8B}" type="presParOf" srcId="{2C523329-DBE8-714C-B6CC-21E5F141A344}" destId="{EDC2A86D-9171-4B46-9FC8-CA390C376015}" srcOrd="2" destOrd="0" presId="urn:microsoft.com/office/officeart/2005/8/layout/hProcess4"/>
    <dgm:cxn modelId="{299B6C1B-3BC2-FC44-BAC6-F7B35930656C}" type="presParOf" srcId="{EDC2A86D-9171-4B46-9FC8-CA390C376015}" destId="{735672AF-CFEA-CD47-B03D-22419DDF721D}" srcOrd="0" destOrd="0" presId="urn:microsoft.com/office/officeart/2005/8/layout/hProcess4"/>
    <dgm:cxn modelId="{55D3B0E2-210D-4740-988B-A6338571A2C8}" type="presParOf" srcId="{EDC2A86D-9171-4B46-9FC8-CA390C376015}" destId="{0D9BDB84-AA83-4A42-BAF6-F59560926037}" srcOrd="1" destOrd="0" presId="urn:microsoft.com/office/officeart/2005/8/layout/hProcess4"/>
    <dgm:cxn modelId="{3BF40CDD-4B2D-E446-963A-B1C02CD6D7BC}" type="presParOf" srcId="{EDC2A86D-9171-4B46-9FC8-CA390C376015}" destId="{931912B2-9F40-0442-8D8F-CA4CB2E895E7}" srcOrd="2" destOrd="0" presId="urn:microsoft.com/office/officeart/2005/8/layout/hProcess4"/>
    <dgm:cxn modelId="{F56D863B-EF73-8247-B55B-E4FCD7A77A34}" type="presParOf" srcId="{EDC2A86D-9171-4B46-9FC8-CA390C376015}" destId="{8AFF5D36-AB8E-E645-A76F-3971E3928D6A}" srcOrd="3" destOrd="0" presId="urn:microsoft.com/office/officeart/2005/8/layout/hProcess4"/>
    <dgm:cxn modelId="{E90C37BA-C042-B44B-A18D-2ACEFF4902E5}" type="presParOf" srcId="{EDC2A86D-9171-4B46-9FC8-CA390C376015}" destId="{11E92CBB-DD7F-2D44-923D-A38F53212A3A}" srcOrd="4" destOrd="0" presId="urn:microsoft.com/office/officeart/2005/8/layout/hProcess4"/>
    <dgm:cxn modelId="{707CC3C5-6E2C-B64E-A504-BE0B7A1AE4D1}" type="presParOf" srcId="{2C523329-DBE8-714C-B6CC-21E5F141A344}" destId="{90697196-47BD-BA4A-AA01-5811AA2C8096}" srcOrd="3" destOrd="0" presId="urn:microsoft.com/office/officeart/2005/8/layout/hProcess4"/>
    <dgm:cxn modelId="{3BE0E2C1-EA7E-5B4F-AE07-19B6CB24316A}" type="presParOf" srcId="{2C523329-DBE8-714C-B6CC-21E5F141A344}" destId="{9CCDAEF5-DA87-0744-93C1-CDAEFCCA6EB7}" srcOrd="4" destOrd="0" presId="urn:microsoft.com/office/officeart/2005/8/layout/hProcess4"/>
    <dgm:cxn modelId="{2FC252E9-60EA-2B45-ADFF-A7F2324DA311}" type="presParOf" srcId="{9CCDAEF5-DA87-0744-93C1-CDAEFCCA6EB7}" destId="{BD836BF2-2249-7848-BB75-BB1254FC4203}" srcOrd="0" destOrd="0" presId="urn:microsoft.com/office/officeart/2005/8/layout/hProcess4"/>
    <dgm:cxn modelId="{3D87F3A7-EBAA-CC44-96AE-66BC5E6BAA68}" type="presParOf" srcId="{9CCDAEF5-DA87-0744-93C1-CDAEFCCA6EB7}" destId="{CB725A3C-7A41-D541-9066-ECFB64530AC7}" srcOrd="1" destOrd="0" presId="urn:microsoft.com/office/officeart/2005/8/layout/hProcess4"/>
    <dgm:cxn modelId="{F2076AB4-1162-0649-B3A5-2A385F18C7EE}" type="presParOf" srcId="{9CCDAEF5-DA87-0744-93C1-CDAEFCCA6EB7}" destId="{A04477A6-465C-CE46-8D28-83DE04627A32}" srcOrd="2" destOrd="0" presId="urn:microsoft.com/office/officeart/2005/8/layout/hProcess4"/>
    <dgm:cxn modelId="{EF16169B-0B7A-1641-AA28-E6FFD714565B}" type="presParOf" srcId="{9CCDAEF5-DA87-0744-93C1-CDAEFCCA6EB7}" destId="{E439F8CB-AA79-2A4E-BEDD-EA0615D9DA4E}" srcOrd="3" destOrd="0" presId="urn:microsoft.com/office/officeart/2005/8/layout/hProcess4"/>
    <dgm:cxn modelId="{F7FF3749-F03A-194C-8CE5-37DB9920D456}" type="presParOf" srcId="{9CCDAEF5-DA87-0744-93C1-CDAEFCCA6EB7}" destId="{72BA2362-FDAC-7243-AF66-0CDA3400CCAC}" srcOrd="4" destOrd="0" presId="urn:microsoft.com/office/officeart/2005/8/layout/hProcess4"/>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21AF381-CD96-46B9-A3EE-6BF7D743BBC4}" type="doc">
      <dgm:prSet loTypeId="urn:microsoft.com/office/officeart/2005/8/layout/hList1" loCatId="list" qsTypeId="urn:microsoft.com/office/officeart/2005/8/quickstyle/simple2" qsCatId="simple" csTypeId="urn:microsoft.com/office/officeart/2005/8/colors/accent1_2" csCatId="accent1" phldr="1"/>
      <dgm:spPr/>
      <dgm:t>
        <a:bodyPr/>
        <a:lstStyle/>
        <a:p>
          <a:endParaRPr lang="en-US"/>
        </a:p>
      </dgm:t>
    </dgm:pt>
    <dgm:pt modelId="{D808FA37-4258-4998-8D43-66CDE282E8A6}">
      <dgm:prSet phldrT="[Text]" custT="1"/>
      <dgm:spPr>
        <a:solidFill>
          <a:schemeClr val="accent2">
            <a:lumMod val="75000"/>
          </a:schemeClr>
        </a:solidFill>
      </dgm:spPr>
      <dgm:t>
        <a:bodyPr/>
        <a:lstStyle/>
        <a:p>
          <a:r>
            <a:rPr lang="en-US" sz="1400" b="1">
              <a:solidFill>
                <a:schemeClr val="bg2">
                  <a:lumMod val="50000"/>
                </a:schemeClr>
              </a:solidFill>
              <a:latin typeface="HELVETICA" pitchFamily="34" charset="0"/>
              <a:cs typeface="HELVETICA" pitchFamily="34" charset="0"/>
            </a:rPr>
            <a:t>CONNECT</a:t>
          </a:r>
        </a:p>
      </dgm:t>
    </dgm:pt>
    <dgm:pt modelId="{F8083CD6-568E-4F2A-82A8-03D3B9F71ECA}" type="parTrans" cxnId="{F08E63FE-32C3-4860-B107-3B9C4BBDF37C}">
      <dgm:prSet/>
      <dgm:spPr/>
      <dgm:t>
        <a:bodyPr/>
        <a:lstStyle/>
        <a:p>
          <a:endParaRPr lang="en-US" sz="900">
            <a:latin typeface="HELVETICA" pitchFamily="34" charset="0"/>
            <a:cs typeface="HELVETICA" pitchFamily="34" charset="0"/>
          </a:endParaRPr>
        </a:p>
      </dgm:t>
    </dgm:pt>
    <dgm:pt modelId="{BA7598BC-ACAD-406B-A3C4-255B3B3F48B9}" type="sibTrans" cxnId="{F08E63FE-32C3-4860-B107-3B9C4BBDF37C}">
      <dgm:prSet/>
      <dgm:spPr/>
      <dgm:t>
        <a:bodyPr/>
        <a:lstStyle/>
        <a:p>
          <a:endParaRPr lang="en-US" sz="900">
            <a:latin typeface="HELVETICA" pitchFamily="34" charset="0"/>
            <a:cs typeface="HELVETICA" pitchFamily="34" charset="0"/>
          </a:endParaRPr>
        </a:p>
      </dgm:t>
    </dgm:pt>
    <dgm:pt modelId="{F386DD87-4E53-4494-9CE1-C5EC9C28B851}">
      <dgm:prSet phldrT="[Text]" custT="1"/>
      <dgm:spPr/>
      <dgm:t>
        <a:bodyPr/>
        <a:lstStyle/>
        <a:p>
          <a:r>
            <a:rPr lang="en-US" sz="1000" dirty="0">
              <a:latin typeface="HELVETICA" pitchFamily="34" charset="0"/>
              <a:cs typeface="HELVETICA" pitchFamily="34" charset="0"/>
            </a:rPr>
            <a:t>Submitting the Presidents Bio Data on time</a:t>
          </a:r>
        </a:p>
      </dgm:t>
    </dgm:pt>
    <dgm:pt modelId="{29E0D161-3349-41FA-B652-C95444E9310C}" type="parTrans" cxnId="{2CC728DD-3E80-4D4A-BE4A-F067D234FADE}">
      <dgm:prSet/>
      <dgm:spPr/>
      <dgm:t>
        <a:bodyPr/>
        <a:lstStyle/>
        <a:p>
          <a:endParaRPr lang="en-US" sz="900">
            <a:latin typeface="HELVETICA" pitchFamily="34" charset="0"/>
            <a:cs typeface="HELVETICA" pitchFamily="34" charset="0"/>
          </a:endParaRPr>
        </a:p>
      </dgm:t>
    </dgm:pt>
    <dgm:pt modelId="{55381FDB-9FC2-4E47-A735-0570468BE361}" type="sibTrans" cxnId="{2CC728DD-3E80-4D4A-BE4A-F067D234FADE}">
      <dgm:prSet/>
      <dgm:spPr/>
      <dgm:t>
        <a:bodyPr/>
        <a:lstStyle/>
        <a:p>
          <a:endParaRPr lang="en-US" sz="900">
            <a:latin typeface="HELVETICA" pitchFamily="34" charset="0"/>
            <a:cs typeface="HELVETICA" pitchFamily="34" charset="0"/>
          </a:endParaRPr>
        </a:p>
      </dgm:t>
    </dgm:pt>
    <dgm:pt modelId="{834D861B-F49B-4412-BDD3-9E3E98AE0280}">
      <dgm:prSet phldrT="[Text]" custT="1"/>
      <dgm:spPr>
        <a:solidFill>
          <a:schemeClr val="accent2">
            <a:lumMod val="75000"/>
          </a:schemeClr>
        </a:solidFill>
      </dgm:spPr>
      <dgm:t>
        <a:bodyPr/>
        <a:lstStyle/>
        <a:p>
          <a:r>
            <a:rPr lang="en-US" sz="1400" b="1">
              <a:solidFill>
                <a:schemeClr val="bg2">
                  <a:lumMod val="50000"/>
                </a:schemeClr>
              </a:solidFill>
              <a:latin typeface="HELVETICA" pitchFamily="34" charset="0"/>
              <a:cs typeface="HELVETICA" pitchFamily="34" charset="0"/>
            </a:rPr>
            <a:t>MOTIVATE</a:t>
          </a:r>
        </a:p>
      </dgm:t>
    </dgm:pt>
    <dgm:pt modelId="{D0FF6ABF-EBF3-431D-B701-224A3C7C8799}" type="parTrans" cxnId="{87CF49C3-DFCD-437B-8A2F-7B711CA6B235}">
      <dgm:prSet/>
      <dgm:spPr/>
      <dgm:t>
        <a:bodyPr/>
        <a:lstStyle/>
        <a:p>
          <a:endParaRPr lang="en-US" sz="900">
            <a:latin typeface="HELVETICA" pitchFamily="34" charset="0"/>
            <a:cs typeface="HELVETICA" pitchFamily="34" charset="0"/>
          </a:endParaRPr>
        </a:p>
      </dgm:t>
    </dgm:pt>
    <dgm:pt modelId="{E2DB212F-3088-45CA-A25B-B9EE1450A262}" type="sibTrans" cxnId="{87CF49C3-DFCD-437B-8A2F-7B711CA6B235}">
      <dgm:prSet/>
      <dgm:spPr/>
      <dgm:t>
        <a:bodyPr/>
        <a:lstStyle/>
        <a:p>
          <a:endParaRPr lang="en-US" sz="900">
            <a:latin typeface="HELVETICA" pitchFamily="34" charset="0"/>
            <a:cs typeface="HELVETICA" pitchFamily="34" charset="0"/>
          </a:endParaRPr>
        </a:p>
      </dgm:t>
    </dgm:pt>
    <dgm:pt modelId="{293AD023-809F-44E0-8E40-E4BE9EF02419}">
      <dgm:prSet phldrT="[Text]" custT="1"/>
      <dgm:spPr/>
      <dgm:t>
        <a:bodyPr/>
        <a:lstStyle/>
        <a:p>
          <a:r>
            <a:rPr lang="en-US" sz="1000">
              <a:latin typeface="HELVETICA" pitchFamily="34" charset="0"/>
              <a:cs typeface="HELVETICA" pitchFamily="34" charset="0"/>
            </a:rPr>
            <a:t>Hosting 1 JCI Impact with 6 members in attendance</a:t>
          </a:r>
        </a:p>
      </dgm:t>
    </dgm:pt>
    <dgm:pt modelId="{60E2B272-9498-45E7-A866-16D2D74F7D8F}" type="parTrans" cxnId="{D614DD4E-8E9C-4B84-AA48-EE36AC37810A}">
      <dgm:prSet/>
      <dgm:spPr/>
      <dgm:t>
        <a:bodyPr/>
        <a:lstStyle/>
        <a:p>
          <a:endParaRPr lang="en-US" sz="900">
            <a:latin typeface="HELVETICA" pitchFamily="34" charset="0"/>
            <a:cs typeface="HELVETICA" pitchFamily="34" charset="0"/>
          </a:endParaRPr>
        </a:p>
      </dgm:t>
    </dgm:pt>
    <dgm:pt modelId="{80204B02-9DE6-489E-8741-620C371F9594}" type="sibTrans" cxnId="{D614DD4E-8E9C-4B84-AA48-EE36AC37810A}">
      <dgm:prSet/>
      <dgm:spPr/>
      <dgm:t>
        <a:bodyPr/>
        <a:lstStyle/>
        <a:p>
          <a:endParaRPr lang="en-US" sz="900">
            <a:latin typeface="HELVETICA" pitchFamily="34" charset="0"/>
            <a:cs typeface="HELVETICA" pitchFamily="34" charset="0"/>
          </a:endParaRPr>
        </a:p>
      </dgm:t>
    </dgm:pt>
    <dgm:pt modelId="{CD3B296F-D0BA-4986-8328-D10A181B12FD}">
      <dgm:prSet phldrT="[Text]" custT="1"/>
      <dgm:spPr>
        <a:solidFill>
          <a:schemeClr val="accent2">
            <a:lumMod val="75000"/>
          </a:schemeClr>
        </a:solidFill>
      </dgm:spPr>
      <dgm:t>
        <a:bodyPr/>
        <a:lstStyle/>
        <a:p>
          <a:r>
            <a:rPr lang="en-US" sz="1400" b="1">
              <a:solidFill>
                <a:schemeClr val="bg2">
                  <a:lumMod val="50000"/>
                </a:schemeClr>
              </a:solidFill>
              <a:latin typeface="HELVETICA" pitchFamily="34" charset="0"/>
              <a:cs typeface="HELVETICA" pitchFamily="34" charset="0"/>
            </a:rPr>
            <a:t>IMPACT</a:t>
          </a:r>
        </a:p>
      </dgm:t>
    </dgm:pt>
    <dgm:pt modelId="{018E133B-55C2-4474-9A65-E7A066DC0E89}" type="parTrans" cxnId="{52501FE6-A7F2-41D1-870B-84E286CAB746}">
      <dgm:prSet/>
      <dgm:spPr/>
      <dgm:t>
        <a:bodyPr/>
        <a:lstStyle/>
        <a:p>
          <a:endParaRPr lang="en-US" sz="900">
            <a:latin typeface="HELVETICA" pitchFamily="34" charset="0"/>
            <a:cs typeface="HELVETICA" pitchFamily="34" charset="0"/>
          </a:endParaRPr>
        </a:p>
      </dgm:t>
    </dgm:pt>
    <dgm:pt modelId="{C6B1EBD8-8B46-46AC-B649-4FD44814DF50}" type="sibTrans" cxnId="{52501FE6-A7F2-41D1-870B-84E286CAB746}">
      <dgm:prSet/>
      <dgm:spPr/>
      <dgm:t>
        <a:bodyPr/>
        <a:lstStyle/>
        <a:p>
          <a:endParaRPr lang="en-US" sz="900">
            <a:latin typeface="HELVETICA" pitchFamily="34" charset="0"/>
            <a:cs typeface="HELVETICA" pitchFamily="34" charset="0"/>
          </a:endParaRPr>
        </a:p>
      </dgm:t>
    </dgm:pt>
    <dgm:pt modelId="{0334CA0F-6B52-40F4-9406-B7311526A075}">
      <dgm:prSet phldrT="[Text]" custT="1"/>
      <dgm:spPr/>
      <dgm:t>
        <a:bodyPr/>
        <a:lstStyle/>
        <a:p>
          <a:r>
            <a:rPr lang="en-US" sz="1000">
              <a:latin typeface="HELVETICA" pitchFamily="34" charset="0"/>
              <a:cs typeface="HELVETICA" pitchFamily="34" charset="0"/>
            </a:rPr>
            <a:t>Organizing 1 UNMDG Projects in January UNMDG Month</a:t>
          </a:r>
        </a:p>
      </dgm:t>
    </dgm:pt>
    <dgm:pt modelId="{D5CCE512-FD44-47A1-B4A3-6C1B045BEF91}" type="parTrans" cxnId="{236577C9-BB21-4618-8E3D-DA64978DF573}">
      <dgm:prSet/>
      <dgm:spPr/>
      <dgm:t>
        <a:bodyPr/>
        <a:lstStyle/>
        <a:p>
          <a:endParaRPr lang="en-US" sz="900">
            <a:latin typeface="HELVETICA" pitchFamily="34" charset="0"/>
            <a:cs typeface="HELVETICA" pitchFamily="34" charset="0"/>
          </a:endParaRPr>
        </a:p>
      </dgm:t>
    </dgm:pt>
    <dgm:pt modelId="{5DDD6ABD-F1BA-4B7A-A8E8-507E4E1ECB21}" type="sibTrans" cxnId="{236577C9-BB21-4618-8E3D-DA64978DF573}">
      <dgm:prSet/>
      <dgm:spPr/>
      <dgm:t>
        <a:bodyPr/>
        <a:lstStyle/>
        <a:p>
          <a:endParaRPr lang="en-US" sz="900">
            <a:latin typeface="HELVETICA" pitchFamily="34" charset="0"/>
            <a:cs typeface="HELVETICA" pitchFamily="34" charset="0"/>
          </a:endParaRPr>
        </a:p>
      </dgm:t>
    </dgm:pt>
    <dgm:pt modelId="{DCB7F30C-BF47-4B2B-AF07-2617EECFDEE3}">
      <dgm:prSet phldrT="[Text]" custT="1"/>
      <dgm:spPr>
        <a:solidFill>
          <a:schemeClr val="accent2">
            <a:lumMod val="75000"/>
          </a:schemeClr>
        </a:solidFill>
      </dgm:spPr>
      <dgm:t>
        <a:bodyPr/>
        <a:lstStyle/>
        <a:p>
          <a:r>
            <a:rPr lang="en-US" sz="1400" b="1">
              <a:solidFill>
                <a:schemeClr val="bg2">
                  <a:lumMod val="50000"/>
                </a:schemeClr>
              </a:solidFill>
              <a:latin typeface="HELVETICA" pitchFamily="34" charset="0"/>
              <a:cs typeface="HELVETICA" pitchFamily="34" charset="0"/>
            </a:rPr>
            <a:t>COLLABORATE</a:t>
          </a:r>
        </a:p>
      </dgm:t>
    </dgm:pt>
    <dgm:pt modelId="{A0353F0D-3622-4032-BD82-FA0AE2330E5B}" type="parTrans" cxnId="{EEA4CCC2-D77F-47DC-BEC1-95A32B82B2F8}">
      <dgm:prSet/>
      <dgm:spPr/>
      <dgm:t>
        <a:bodyPr/>
        <a:lstStyle/>
        <a:p>
          <a:endParaRPr lang="en-US" sz="900">
            <a:latin typeface="HELVETICA" pitchFamily="34" charset="0"/>
            <a:cs typeface="HELVETICA" pitchFamily="34" charset="0"/>
          </a:endParaRPr>
        </a:p>
      </dgm:t>
    </dgm:pt>
    <dgm:pt modelId="{B882F0B1-B0F7-4950-B95F-C8E630B61821}" type="sibTrans" cxnId="{EEA4CCC2-D77F-47DC-BEC1-95A32B82B2F8}">
      <dgm:prSet/>
      <dgm:spPr/>
      <dgm:t>
        <a:bodyPr/>
        <a:lstStyle/>
        <a:p>
          <a:endParaRPr lang="en-US" sz="900">
            <a:latin typeface="HELVETICA" pitchFamily="34" charset="0"/>
            <a:cs typeface="HELVETICA" pitchFamily="34" charset="0"/>
          </a:endParaRPr>
        </a:p>
      </dgm:t>
    </dgm:pt>
    <dgm:pt modelId="{E93B03F5-813D-4EB2-9406-7321092624EC}">
      <dgm:prSet phldrT="[Text]" custT="1"/>
      <dgm:spPr>
        <a:solidFill>
          <a:schemeClr val="accent2">
            <a:lumMod val="75000"/>
          </a:schemeClr>
        </a:solidFill>
      </dgm:spPr>
      <dgm:t>
        <a:bodyPr/>
        <a:lstStyle/>
        <a:p>
          <a:r>
            <a:rPr lang="en-US" sz="1400" b="1">
              <a:solidFill>
                <a:schemeClr val="bg2">
                  <a:lumMod val="50000"/>
                </a:schemeClr>
              </a:solidFill>
              <a:latin typeface="HELVETICA" pitchFamily="34" charset="0"/>
              <a:cs typeface="HELVETICA" pitchFamily="34" charset="0"/>
            </a:rPr>
            <a:t>INVEST</a:t>
          </a:r>
        </a:p>
      </dgm:t>
    </dgm:pt>
    <dgm:pt modelId="{5F17C329-CF10-4A07-9E2C-539DCEDFE225}" type="parTrans" cxnId="{C2AA8354-3EE2-4DAB-9B6E-78D61E1C1052}">
      <dgm:prSet/>
      <dgm:spPr/>
      <dgm:t>
        <a:bodyPr/>
        <a:lstStyle/>
        <a:p>
          <a:endParaRPr lang="en-US" sz="900">
            <a:latin typeface="HELVETICA" pitchFamily="34" charset="0"/>
            <a:cs typeface="HELVETICA" pitchFamily="34" charset="0"/>
          </a:endParaRPr>
        </a:p>
      </dgm:t>
    </dgm:pt>
    <dgm:pt modelId="{A9A09B4A-E741-4C63-B736-8BC4E36D4954}" type="sibTrans" cxnId="{C2AA8354-3EE2-4DAB-9B6E-78D61E1C1052}">
      <dgm:prSet/>
      <dgm:spPr/>
      <dgm:t>
        <a:bodyPr/>
        <a:lstStyle/>
        <a:p>
          <a:endParaRPr lang="en-US" sz="900">
            <a:latin typeface="HELVETICA" pitchFamily="34" charset="0"/>
            <a:cs typeface="HELVETICA" pitchFamily="34" charset="0"/>
          </a:endParaRPr>
        </a:p>
      </dgm:t>
    </dgm:pt>
    <dgm:pt modelId="{728A305C-CED3-4FFD-863F-90630031164F}">
      <dgm:prSet phldrT="[Text]" custT="1"/>
      <dgm:spPr/>
      <dgm:t>
        <a:bodyPr/>
        <a:lstStyle/>
        <a:p>
          <a:r>
            <a:rPr lang="en-US" sz="1000">
              <a:latin typeface="HELVETICA" pitchFamily="34" charset="0"/>
              <a:cs typeface="HELVETICA" pitchFamily="34" charset="0"/>
            </a:rPr>
            <a:t>LO President attending Area Conference with 3 other members</a:t>
          </a:r>
        </a:p>
      </dgm:t>
    </dgm:pt>
    <dgm:pt modelId="{1E22CF80-5047-4435-8B14-6CBF763AB1D6}" type="parTrans" cxnId="{36C9AC58-E43A-4707-886B-D5DF6A8EF670}">
      <dgm:prSet/>
      <dgm:spPr/>
      <dgm:t>
        <a:bodyPr/>
        <a:lstStyle/>
        <a:p>
          <a:endParaRPr lang="en-US" sz="900">
            <a:latin typeface="HELVETICA" pitchFamily="34" charset="0"/>
            <a:cs typeface="HELVETICA" pitchFamily="34" charset="0"/>
          </a:endParaRPr>
        </a:p>
      </dgm:t>
    </dgm:pt>
    <dgm:pt modelId="{15E275A1-FB60-43C3-B562-ADE479194C67}" type="sibTrans" cxnId="{36C9AC58-E43A-4707-886B-D5DF6A8EF670}">
      <dgm:prSet/>
      <dgm:spPr/>
      <dgm:t>
        <a:bodyPr/>
        <a:lstStyle/>
        <a:p>
          <a:endParaRPr lang="en-US" sz="900">
            <a:latin typeface="HELVETICA" pitchFamily="34" charset="0"/>
            <a:cs typeface="HELVETICA" pitchFamily="34" charset="0"/>
          </a:endParaRPr>
        </a:p>
      </dgm:t>
    </dgm:pt>
    <dgm:pt modelId="{2F01F03D-272B-42EB-B15E-CE868670B92A}">
      <dgm:prSet phldrT="[Text]" custT="1"/>
      <dgm:spPr/>
      <dgm:t>
        <a:bodyPr/>
        <a:lstStyle/>
        <a:p>
          <a:r>
            <a:rPr lang="en-US" sz="1000">
              <a:latin typeface="HELVETICA" pitchFamily="34" charset="0"/>
              <a:cs typeface="HELVETICA" pitchFamily="34" charset="0"/>
            </a:rPr>
            <a:t>Organizing 1 Fund Raising Project</a:t>
          </a:r>
        </a:p>
      </dgm:t>
    </dgm:pt>
    <dgm:pt modelId="{0958CB79-05F8-45AE-8406-98ECBC80F026}" type="parTrans" cxnId="{97A5658A-A08D-4F75-95A7-0A3EC4B88B1F}">
      <dgm:prSet/>
      <dgm:spPr/>
      <dgm:t>
        <a:bodyPr/>
        <a:lstStyle/>
        <a:p>
          <a:endParaRPr lang="en-US" sz="900">
            <a:latin typeface="HELVETICA" pitchFamily="34" charset="0"/>
            <a:cs typeface="HELVETICA" pitchFamily="34" charset="0"/>
          </a:endParaRPr>
        </a:p>
      </dgm:t>
    </dgm:pt>
    <dgm:pt modelId="{A6753866-46E6-4C1D-B0C9-3CE86B1DE924}" type="sibTrans" cxnId="{97A5658A-A08D-4F75-95A7-0A3EC4B88B1F}">
      <dgm:prSet/>
      <dgm:spPr/>
      <dgm:t>
        <a:bodyPr/>
        <a:lstStyle/>
        <a:p>
          <a:endParaRPr lang="en-US" sz="900">
            <a:latin typeface="HELVETICA" pitchFamily="34" charset="0"/>
            <a:cs typeface="HELVETICA" pitchFamily="34" charset="0"/>
          </a:endParaRPr>
        </a:p>
      </dgm:t>
    </dgm:pt>
    <dgm:pt modelId="{1590B7A2-FFA1-4582-B106-A43EEC6721FD}">
      <dgm:prSet custT="1"/>
      <dgm:spPr/>
      <dgm:t>
        <a:bodyPr/>
        <a:lstStyle/>
        <a:p>
          <a:r>
            <a:rPr lang="en-US" sz="1000" dirty="0">
              <a:latin typeface="HELVETICA" pitchFamily="34" charset="0"/>
              <a:cs typeface="HELVETICA" pitchFamily="34" charset="0"/>
            </a:rPr>
            <a:t>Submitting the Membership List on time</a:t>
          </a:r>
        </a:p>
      </dgm:t>
    </dgm:pt>
    <dgm:pt modelId="{07610A1F-ECC4-4EE3-951F-CF1CF4A57103}" type="parTrans" cxnId="{60E62CEF-3FBE-4E70-ACA4-A5FCC1A0052D}">
      <dgm:prSet/>
      <dgm:spPr/>
      <dgm:t>
        <a:bodyPr/>
        <a:lstStyle/>
        <a:p>
          <a:endParaRPr lang="en-US" sz="900">
            <a:latin typeface="HELVETICA" pitchFamily="34" charset="0"/>
            <a:cs typeface="HELVETICA" pitchFamily="34" charset="0"/>
          </a:endParaRPr>
        </a:p>
      </dgm:t>
    </dgm:pt>
    <dgm:pt modelId="{DD4C4F0D-F140-4E1D-AF45-E4C63EEA3431}" type="sibTrans" cxnId="{60E62CEF-3FBE-4E70-ACA4-A5FCC1A0052D}">
      <dgm:prSet/>
      <dgm:spPr/>
      <dgm:t>
        <a:bodyPr/>
        <a:lstStyle/>
        <a:p>
          <a:endParaRPr lang="en-US" sz="900">
            <a:latin typeface="HELVETICA" pitchFamily="34" charset="0"/>
            <a:cs typeface="HELVETICA" pitchFamily="34" charset="0"/>
          </a:endParaRPr>
        </a:p>
      </dgm:t>
    </dgm:pt>
    <dgm:pt modelId="{EEAB9698-1666-4E2E-B122-7B2BAED66929}">
      <dgm:prSet custT="1"/>
      <dgm:spPr/>
      <dgm:t>
        <a:bodyPr/>
        <a:lstStyle/>
        <a:p>
          <a:r>
            <a:rPr lang="en-US" sz="1000">
              <a:latin typeface="HELVETICA" pitchFamily="34" charset="0"/>
              <a:cs typeface="HELVETICA" pitchFamily="34" charset="0"/>
            </a:rPr>
            <a:t>Holding 4 GMMs in a year</a:t>
          </a:r>
        </a:p>
      </dgm:t>
    </dgm:pt>
    <dgm:pt modelId="{9E70951D-F3F5-4A41-95BF-11E043F1D419}" type="parTrans" cxnId="{F3147E65-542D-47D4-8599-3BF14C84118B}">
      <dgm:prSet/>
      <dgm:spPr/>
      <dgm:t>
        <a:bodyPr/>
        <a:lstStyle/>
        <a:p>
          <a:endParaRPr lang="en-US" sz="900">
            <a:latin typeface="HELVETICA" pitchFamily="34" charset="0"/>
            <a:cs typeface="HELVETICA" pitchFamily="34" charset="0"/>
          </a:endParaRPr>
        </a:p>
      </dgm:t>
    </dgm:pt>
    <dgm:pt modelId="{9F7A3B2A-1C46-412E-807D-E6723A1311D8}" type="sibTrans" cxnId="{F3147E65-542D-47D4-8599-3BF14C84118B}">
      <dgm:prSet/>
      <dgm:spPr/>
      <dgm:t>
        <a:bodyPr/>
        <a:lstStyle/>
        <a:p>
          <a:endParaRPr lang="en-US" sz="900">
            <a:latin typeface="HELVETICA" pitchFamily="34" charset="0"/>
            <a:cs typeface="HELVETICA" pitchFamily="34" charset="0"/>
          </a:endParaRPr>
        </a:p>
      </dgm:t>
    </dgm:pt>
    <dgm:pt modelId="{3F2F823D-6D3A-49D6-9911-FFEC88C20E31}">
      <dgm:prSet custT="1"/>
      <dgm:spPr/>
      <dgm:t>
        <a:bodyPr/>
        <a:lstStyle/>
        <a:p>
          <a:r>
            <a:rPr lang="en-US" sz="1000">
              <a:latin typeface="HELVETICA" pitchFamily="34" charset="0"/>
              <a:cs typeface="HELVETICA" pitchFamily="34" charset="0"/>
            </a:rPr>
            <a:t>President attending 1 RCM</a:t>
          </a:r>
        </a:p>
      </dgm:t>
    </dgm:pt>
    <dgm:pt modelId="{D41DCF0A-FD8E-417C-80DE-16CC57A9AF70}" type="parTrans" cxnId="{F340363A-72E4-4DC7-B045-569239EFA47D}">
      <dgm:prSet/>
      <dgm:spPr/>
      <dgm:t>
        <a:bodyPr/>
        <a:lstStyle/>
        <a:p>
          <a:endParaRPr lang="en-US" sz="900">
            <a:latin typeface="HELVETICA" pitchFamily="34" charset="0"/>
            <a:cs typeface="HELVETICA" pitchFamily="34" charset="0"/>
          </a:endParaRPr>
        </a:p>
      </dgm:t>
    </dgm:pt>
    <dgm:pt modelId="{A1BA9344-0CC7-455A-9189-E36D3B02E756}" type="sibTrans" cxnId="{F340363A-72E4-4DC7-B045-569239EFA47D}">
      <dgm:prSet/>
      <dgm:spPr/>
      <dgm:t>
        <a:bodyPr/>
        <a:lstStyle/>
        <a:p>
          <a:endParaRPr lang="en-US" sz="900">
            <a:latin typeface="HELVETICA" pitchFamily="34" charset="0"/>
            <a:cs typeface="HELVETICA" pitchFamily="34" charset="0"/>
          </a:endParaRPr>
        </a:p>
      </dgm:t>
    </dgm:pt>
    <dgm:pt modelId="{FD12F196-B2F9-4CFD-B51E-FE5FDBAD43F8}">
      <dgm:prSet custT="1"/>
      <dgm:spPr/>
      <dgm:t>
        <a:bodyPr/>
        <a:lstStyle/>
        <a:p>
          <a:r>
            <a:rPr lang="en-US" sz="1000">
              <a:latin typeface="HELVETICA" pitchFamily="34" charset="0"/>
              <a:cs typeface="HELVETICA" pitchFamily="34" charset="0"/>
            </a:rPr>
            <a:t>Representative attending 1 ACM</a:t>
          </a:r>
        </a:p>
      </dgm:t>
    </dgm:pt>
    <dgm:pt modelId="{B8BC37FF-2F02-468B-87F3-1D7771D49D3A}" type="parTrans" cxnId="{E28ED48B-F0F4-4900-8E4E-C6B3B4226210}">
      <dgm:prSet/>
      <dgm:spPr/>
      <dgm:t>
        <a:bodyPr/>
        <a:lstStyle/>
        <a:p>
          <a:endParaRPr lang="en-US" sz="900">
            <a:latin typeface="HELVETICA" pitchFamily="34" charset="0"/>
            <a:cs typeface="HELVETICA" pitchFamily="34" charset="0"/>
          </a:endParaRPr>
        </a:p>
      </dgm:t>
    </dgm:pt>
    <dgm:pt modelId="{A86C8CF1-DAF0-4854-8A35-9B099E761A18}" type="sibTrans" cxnId="{E28ED48B-F0F4-4900-8E4E-C6B3B4226210}">
      <dgm:prSet/>
      <dgm:spPr/>
      <dgm:t>
        <a:bodyPr/>
        <a:lstStyle/>
        <a:p>
          <a:endParaRPr lang="en-US" sz="900">
            <a:latin typeface="HELVETICA" pitchFamily="34" charset="0"/>
            <a:cs typeface="HELVETICA" pitchFamily="34" charset="0"/>
          </a:endParaRPr>
        </a:p>
      </dgm:t>
    </dgm:pt>
    <dgm:pt modelId="{2F94A3BD-F310-40FF-A523-86B883EC9ED9}">
      <dgm:prSet custT="1"/>
      <dgm:spPr/>
      <dgm:t>
        <a:bodyPr/>
        <a:lstStyle/>
        <a:p>
          <a:r>
            <a:rPr lang="en-US" sz="1000">
              <a:latin typeface="HELVETICA" pitchFamily="34" charset="0"/>
              <a:cs typeface="HELVETICA" pitchFamily="34" charset="0"/>
            </a:rPr>
            <a:t>Releasing 2 online/social media PR</a:t>
          </a:r>
        </a:p>
      </dgm:t>
    </dgm:pt>
    <dgm:pt modelId="{C170455E-8C05-469E-94D6-D3686FF7E2D2}" type="parTrans" cxnId="{7AA3DF56-BB4C-4820-985C-D8787EF93358}">
      <dgm:prSet/>
      <dgm:spPr/>
      <dgm:t>
        <a:bodyPr/>
        <a:lstStyle/>
        <a:p>
          <a:endParaRPr lang="en-US" sz="900">
            <a:latin typeface="HELVETICA" pitchFamily="34" charset="0"/>
            <a:cs typeface="HELVETICA" pitchFamily="34" charset="0"/>
          </a:endParaRPr>
        </a:p>
      </dgm:t>
    </dgm:pt>
    <dgm:pt modelId="{24518939-8D77-433C-82C7-6C607BB106FA}" type="sibTrans" cxnId="{7AA3DF56-BB4C-4820-985C-D8787EF93358}">
      <dgm:prSet/>
      <dgm:spPr/>
      <dgm:t>
        <a:bodyPr/>
        <a:lstStyle/>
        <a:p>
          <a:endParaRPr lang="en-US" sz="900">
            <a:latin typeface="HELVETICA" pitchFamily="34" charset="0"/>
            <a:cs typeface="HELVETICA" pitchFamily="34" charset="0"/>
          </a:endParaRPr>
        </a:p>
      </dgm:t>
    </dgm:pt>
    <dgm:pt modelId="{43FBE40D-45DA-4FED-8A3D-66960F161F1E}">
      <dgm:prSet custT="1"/>
      <dgm:spPr/>
      <dgm:t>
        <a:bodyPr/>
        <a:lstStyle/>
        <a:p>
          <a:r>
            <a:rPr lang="en-US" sz="1000">
              <a:latin typeface="HELVETICA" pitchFamily="34" charset="0"/>
              <a:cs typeface="HELVETICA" pitchFamily="34" charset="0"/>
            </a:rPr>
            <a:t>Sharing 1 Impact Story</a:t>
          </a:r>
        </a:p>
      </dgm:t>
    </dgm:pt>
    <dgm:pt modelId="{B8C6D530-ED39-483A-8A8F-F86339E1A956}" type="parTrans" cxnId="{8A897EA0-BDCE-40AD-A5FA-B5E61866E141}">
      <dgm:prSet/>
      <dgm:spPr/>
      <dgm:t>
        <a:bodyPr/>
        <a:lstStyle/>
        <a:p>
          <a:endParaRPr lang="en-US" sz="900">
            <a:latin typeface="HELVETICA" pitchFamily="34" charset="0"/>
            <a:cs typeface="HELVETICA" pitchFamily="34" charset="0"/>
          </a:endParaRPr>
        </a:p>
      </dgm:t>
    </dgm:pt>
    <dgm:pt modelId="{649BB03F-7309-4F79-A613-D501F54FB760}" type="sibTrans" cxnId="{8A897EA0-BDCE-40AD-A5FA-B5E61866E141}">
      <dgm:prSet/>
      <dgm:spPr/>
      <dgm:t>
        <a:bodyPr/>
        <a:lstStyle/>
        <a:p>
          <a:endParaRPr lang="en-US" sz="900">
            <a:latin typeface="HELVETICA" pitchFamily="34" charset="0"/>
            <a:cs typeface="HELVETICA" pitchFamily="34" charset="0"/>
          </a:endParaRPr>
        </a:p>
      </dgm:t>
    </dgm:pt>
    <dgm:pt modelId="{09DC384C-8052-4963-B0E2-1EAAA27B4180}">
      <dgm:prSet custT="1"/>
      <dgm:spPr/>
      <dgm:t>
        <a:bodyPr/>
        <a:lstStyle/>
        <a:p>
          <a:r>
            <a:rPr lang="en-US" sz="1000">
              <a:latin typeface="HELVETICA" pitchFamily="34" charset="0"/>
              <a:cs typeface="HELVETICA" pitchFamily="34" charset="0"/>
            </a:rPr>
            <a:t>Promoting JCI Week once, in whatever media</a:t>
          </a:r>
        </a:p>
      </dgm:t>
    </dgm:pt>
    <dgm:pt modelId="{C0964652-4E4F-4E51-9CB5-20AE1D8E260C}" type="parTrans" cxnId="{62F5BD91-1130-4504-9624-C4FBD81BBEDF}">
      <dgm:prSet/>
      <dgm:spPr/>
      <dgm:t>
        <a:bodyPr/>
        <a:lstStyle/>
        <a:p>
          <a:endParaRPr lang="en-US" sz="900">
            <a:latin typeface="HELVETICA" pitchFamily="34" charset="0"/>
            <a:cs typeface="HELVETICA" pitchFamily="34" charset="0"/>
          </a:endParaRPr>
        </a:p>
      </dgm:t>
    </dgm:pt>
    <dgm:pt modelId="{E5BA23DE-B87B-448F-B3D7-F1B878C4CA11}" type="sibTrans" cxnId="{62F5BD91-1130-4504-9624-C4FBD81BBEDF}">
      <dgm:prSet/>
      <dgm:spPr/>
      <dgm:t>
        <a:bodyPr/>
        <a:lstStyle/>
        <a:p>
          <a:endParaRPr lang="en-US" sz="900">
            <a:latin typeface="HELVETICA" pitchFamily="34" charset="0"/>
            <a:cs typeface="HELVETICA" pitchFamily="34" charset="0"/>
          </a:endParaRPr>
        </a:p>
      </dgm:t>
    </dgm:pt>
    <dgm:pt modelId="{B98F40AF-71F8-40BC-BB90-0887FF5B05E3}">
      <dgm:prSet custT="1"/>
      <dgm:spPr/>
      <dgm:t>
        <a:bodyPr/>
        <a:lstStyle/>
        <a:p>
          <a:r>
            <a:rPr lang="en-US" sz="1000" dirty="0">
              <a:latin typeface="HELVETICA" pitchFamily="34" charset="0"/>
              <a:cs typeface="HELVETICA" pitchFamily="34" charset="0"/>
            </a:rPr>
            <a:t>LO President Attending either the President Academy or Midyear Academy</a:t>
          </a:r>
        </a:p>
      </dgm:t>
    </dgm:pt>
    <dgm:pt modelId="{5E9DE04E-46E2-420F-A33E-38B04E2B03CE}" type="parTrans" cxnId="{41C0A4CF-E19B-44ED-A38E-446E54ECAC86}">
      <dgm:prSet/>
      <dgm:spPr/>
      <dgm:t>
        <a:bodyPr/>
        <a:lstStyle/>
        <a:p>
          <a:endParaRPr lang="en-US" sz="900">
            <a:latin typeface="HELVETICA" pitchFamily="34" charset="0"/>
            <a:cs typeface="HELVETICA" pitchFamily="34" charset="0"/>
          </a:endParaRPr>
        </a:p>
      </dgm:t>
    </dgm:pt>
    <dgm:pt modelId="{FC65532D-1F9D-414E-A6B1-550664F2A7FC}" type="sibTrans" cxnId="{41C0A4CF-E19B-44ED-A38E-446E54ECAC86}">
      <dgm:prSet/>
      <dgm:spPr/>
      <dgm:t>
        <a:bodyPr/>
        <a:lstStyle/>
        <a:p>
          <a:endParaRPr lang="en-US" sz="900">
            <a:latin typeface="HELVETICA" pitchFamily="34" charset="0"/>
            <a:cs typeface="HELVETICA" pitchFamily="34" charset="0"/>
          </a:endParaRPr>
        </a:p>
      </dgm:t>
    </dgm:pt>
    <dgm:pt modelId="{7206B2AB-8C04-46DB-BFE6-3CFDC0E7C054}">
      <dgm:prSet custT="1"/>
      <dgm:spPr/>
      <dgm:t>
        <a:bodyPr/>
        <a:lstStyle/>
        <a:p>
          <a:r>
            <a:rPr lang="en-US" sz="1000">
              <a:latin typeface="HELVETICA" pitchFamily="34" charset="0"/>
              <a:cs typeface="HELVETICA" pitchFamily="34" charset="0"/>
            </a:rPr>
            <a:t>Hosting 1 JCI Achieve with 6 members in attendance</a:t>
          </a:r>
        </a:p>
      </dgm:t>
    </dgm:pt>
    <dgm:pt modelId="{2EAB5A7A-8E15-4E4D-9416-F7AB310F6194}" type="parTrans" cxnId="{AA91A07A-2646-411F-BF73-F80E70D5CD5C}">
      <dgm:prSet/>
      <dgm:spPr/>
      <dgm:t>
        <a:bodyPr/>
        <a:lstStyle/>
        <a:p>
          <a:endParaRPr lang="en-US" sz="900">
            <a:latin typeface="HELVETICA" pitchFamily="34" charset="0"/>
            <a:cs typeface="HELVETICA" pitchFamily="34" charset="0"/>
          </a:endParaRPr>
        </a:p>
      </dgm:t>
    </dgm:pt>
    <dgm:pt modelId="{EC8D3618-F07D-4121-94F8-8984F115D06F}" type="sibTrans" cxnId="{AA91A07A-2646-411F-BF73-F80E70D5CD5C}">
      <dgm:prSet/>
      <dgm:spPr/>
      <dgm:t>
        <a:bodyPr/>
        <a:lstStyle/>
        <a:p>
          <a:endParaRPr lang="en-US" sz="900">
            <a:latin typeface="HELVETICA" pitchFamily="34" charset="0"/>
            <a:cs typeface="HELVETICA" pitchFamily="34" charset="0"/>
          </a:endParaRPr>
        </a:p>
      </dgm:t>
    </dgm:pt>
    <dgm:pt modelId="{1D1FC038-89E3-4A57-8BFE-AEEE5E155CB7}">
      <dgm:prSet custT="1"/>
      <dgm:spPr/>
      <dgm:t>
        <a:bodyPr/>
        <a:lstStyle/>
        <a:p>
          <a:r>
            <a:rPr lang="en-US" sz="1000">
              <a:latin typeface="HELVETICA" pitchFamily="34" charset="0"/>
              <a:cs typeface="HELVETICA" pitchFamily="34" charset="0"/>
            </a:rPr>
            <a:t>Hosting ACF Orientation with 6 members in attendance</a:t>
          </a:r>
        </a:p>
      </dgm:t>
    </dgm:pt>
    <dgm:pt modelId="{36E62281-D6A4-4D5C-A305-221DA72B9D18}" type="parTrans" cxnId="{F5031BAF-2B81-47F5-8800-899A45B932C8}">
      <dgm:prSet/>
      <dgm:spPr/>
      <dgm:t>
        <a:bodyPr/>
        <a:lstStyle/>
        <a:p>
          <a:endParaRPr lang="en-US" sz="900">
            <a:latin typeface="HELVETICA" pitchFamily="34" charset="0"/>
            <a:cs typeface="HELVETICA" pitchFamily="34" charset="0"/>
          </a:endParaRPr>
        </a:p>
      </dgm:t>
    </dgm:pt>
    <dgm:pt modelId="{0767BE9F-144B-461C-A320-9B9AFFDCDFA2}" type="sibTrans" cxnId="{F5031BAF-2B81-47F5-8800-899A45B932C8}">
      <dgm:prSet/>
      <dgm:spPr/>
      <dgm:t>
        <a:bodyPr/>
        <a:lstStyle/>
        <a:p>
          <a:endParaRPr lang="en-US" sz="900">
            <a:latin typeface="HELVETICA" pitchFamily="34" charset="0"/>
            <a:cs typeface="HELVETICA" pitchFamily="34" charset="0"/>
          </a:endParaRPr>
        </a:p>
      </dgm:t>
    </dgm:pt>
    <dgm:pt modelId="{963E0965-4AC1-45FF-AFF4-C1C7E4473106}">
      <dgm:prSet custT="1"/>
      <dgm:spPr/>
      <dgm:t>
        <a:bodyPr/>
        <a:lstStyle/>
        <a:p>
          <a:r>
            <a:rPr lang="en-US" sz="1000">
              <a:latin typeface="HELVETICA" pitchFamily="34" charset="0"/>
              <a:cs typeface="HELVETICA" pitchFamily="34" charset="0"/>
            </a:rPr>
            <a:t>Hosting Project Management or Parliamentary Course with 6 members in attendance</a:t>
          </a:r>
        </a:p>
      </dgm:t>
    </dgm:pt>
    <dgm:pt modelId="{E485D92C-6C95-4962-9AE2-CC83E53BDCE2}" type="parTrans" cxnId="{A26D5E69-97DC-47F0-88CB-95233757DF9D}">
      <dgm:prSet/>
      <dgm:spPr/>
      <dgm:t>
        <a:bodyPr/>
        <a:lstStyle/>
        <a:p>
          <a:endParaRPr lang="en-US" sz="900">
            <a:latin typeface="HELVETICA" pitchFamily="34" charset="0"/>
            <a:cs typeface="HELVETICA" pitchFamily="34" charset="0"/>
          </a:endParaRPr>
        </a:p>
      </dgm:t>
    </dgm:pt>
    <dgm:pt modelId="{A3EA1D1E-413B-420F-A07E-906225D564CF}" type="sibTrans" cxnId="{A26D5E69-97DC-47F0-88CB-95233757DF9D}">
      <dgm:prSet/>
      <dgm:spPr/>
      <dgm:t>
        <a:bodyPr/>
        <a:lstStyle/>
        <a:p>
          <a:endParaRPr lang="en-US" sz="900">
            <a:latin typeface="HELVETICA" pitchFamily="34" charset="0"/>
            <a:cs typeface="HELVETICA" pitchFamily="34" charset="0"/>
          </a:endParaRPr>
        </a:p>
      </dgm:t>
    </dgm:pt>
    <dgm:pt modelId="{3F77E909-2247-4551-9E1F-A38B8A84000A}">
      <dgm:prSet custT="1"/>
      <dgm:spPr/>
      <dgm:t>
        <a:bodyPr/>
        <a:lstStyle/>
        <a:p>
          <a:r>
            <a:rPr lang="en-US" sz="1000">
              <a:latin typeface="HELVETICA" pitchFamily="34" charset="0"/>
              <a:cs typeface="HELVETICA" pitchFamily="34" charset="0"/>
            </a:rPr>
            <a:t>Conducting 3 Opportunity to Impact (NMO)</a:t>
          </a:r>
        </a:p>
      </dgm:t>
    </dgm:pt>
    <dgm:pt modelId="{503BAD82-B962-4BC8-BC0C-0299C60481A0}" type="parTrans" cxnId="{C8AA1272-61AD-455A-847F-6C2257F1B691}">
      <dgm:prSet/>
      <dgm:spPr/>
      <dgm:t>
        <a:bodyPr/>
        <a:lstStyle/>
        <a:p>
          <a:endParaRPr lang="en-US" sz="900">
            <a:latin typeface="HELVETICA" pitchFamily="34" charset="0"/>
            <a:cs typeface="HELVETICA" pitchFamily="34" charset="0"/>
          </a:endParaRPr>
        </a:p>
      </dgm:t>
    </dgm:pt>
    <dgm:pt modelId="{9B0F5ABC-3495-48AE-95CD-D03D3F86216C}" type="sibTrans" cxnId="{C8AA1272-61AD-455A-847F-6C2257F1B691}">
      <dgm:prSet/>
      <dgm:spPr/>
      <dgm:t>
        <a:bodyPr/>
        <a:lstStyle/>
        <a:p>
          <a:endParaRPr lang="en-US" sz="900">
            <a:latin typeface="HELVETICA" pitchFamily="34" charset="0"/>
            <a:cs typeface="HELVETICA" pitchFamily="34" charset="0"/>
          </a:endParaRPr>
        </a:p>
      </dgm:t>
    </dgm:pt>
    <dgm:pt modelId="{B3531E39-E31C-4C85-BFE8-8E07AB97BBF4}">
      <dgm:prSet custT="1"/>
      <dgm:spPr/>
      <dgm:t>
        <a:bodyPr/>
        <a:lstStyle/>
        <a:p>
          <a:r>
            <a:rPr lang="en-US" sz="1000">
              <a:latin typeface="HELVETICA" pitchFamily="34" charset="0"/>
              <a:cs typeface="HELVETICA" pitchFamily="34" charset="0"/>
            </a:rPr>
            <a:t>Hosting another 2 Other Training/Non Official Course with 5 members in attendance</a:t>
          </a:r>
        </a:p>
      </dgm:t>
    </dgm:pt>
    <dgm:pt modelId="{024A9812-81CB-45FA-BAD5-F79BB03CAB3D}" type="parTrans" cxnId="{B5FE9B5C-9E6A-4933-B052-3955990142F6}">
      <dgm:prSet/>
      <dgm:spPr/>
      <dgm:t>
        <a:bodyPr/>
        <a:lstStyle/>
        <a:p>
          <a:endParaRPr lang="en-US" sz="900">
            <a:latin typeface="HELVETICA" pitchFamily="34" charset="0"/>
            <a:cs typeface="HELVETICA" pitchFamily="34" charset="0"/>
          </a:endParaRPr>
        </a:p>
      </dgm:t>
    </dgm:pt>
    <dgm:pt modelId="{B6ECC995-9035-4475-83C5-491A546242AE}" type="sibTrans" cxnId="{B5FE9B5C-9E6A-4933-B052-3955990142F6}">
      <dgm:prSet/>
      <dgm:spPr/>
      <dgm:t>
        <a:bodyPr/>
        <a:lstStyle/>
        <a:p>
          <a:endParaRPr lang="en-US" sz="900">
            <a:latin typeface="HELVETICA" pitchFamily="34" charset="0"/>
            <a:cs typeface="HELVETICA" pitchFamily="34" charset="0"/>
          </a:endParaRPr>
        </a:p>
      </dgm:t>
    </dgm:pt>
    <dgm:pt modelId="{521D2152-7C50-4B25-9FFF-6F4788FC2024}">
      <dgm:prSet custT="1"/>
      <dgm:spPr/>
      <dgm:t>
        <a:bodyPr/>
        <a:lstStyle/>
        <a:p>
          <a:r>
            <a:rPr lang="en-US" sz="1000">
              <a:latin typeface="HELVETICA" pitchFamily="34" charset="0"/>
              <a:cs typeface="HELVETICA" pitchFamily="34" charset="0"/>
            </a:rPr>
            <a:t>LTD Attending 1 Area Training Forum</a:t>
          </a:r>
        </a:p>
      </dgm:t>
    </dgm:pt>
    <dgm:pt modelId="{A904742F-46F9-4A7E-9449-BBC3BBA469D4}" type="parTrans" cxnId="{1FBAE1A2-FB4D-4FB5-B078-9508C0F779E4}">
      <dgm:prSet/>
      <dgm:spPr/>
      <dgm:t>
        <a:bodyPr/>
        <a:lstStyle/>
        <a:p>
          <a:endParaRPr lang="en-US" sz="900">
            <a:latin typeface="HELVETICA" pitchFamily="34" charset="0"/>
            <a:cs typeface="HELVETICA" pitchFamily="34" charset="0"/>
          </a:endParaRPr>
        </a:p>
      </dgm:t>
    </dgm:pt>
    <dgm:pt modelId="{B1A5E5AA-6EEF-434F-BA6D-4E5235336DAF}" type="sibTrans" cxnId="{1FBAE1A2-FB4D-4FB5-B078-9508C0F779E4}">
      <dgm:prSet/>
      <dgm:spPr/>
      <dgm:t>
        <a:bodyPr/>
        <a:lstStyle/>
        <a:p>
          <a:endParaRPr lang="en-US" sz="900">
            <a:latin typeface="HELVETICA" pitchFamily="34" charset="0"/>
            <a:cs typeface="HELVETICA" pitchFamily="34" charset="0"/>
          </a:endParaRPr>
        </a:p>
      </dgm:t>
    </dgm:pt>
    <dgm:pt modelId="{499691FD-5541-414E-9426-5E01B9706699}">
      <dgm:prSet custT="1"/>
      <dgm:spPr/>
      <dgm:t>
        <a:bodyPr/>
        <a:lstStyle/>
        <a:p>
          <a:r>
            <a:rPr lang="en-US" sz="1000" dirty="0">
              <a:latin typeface="HELVETICA" pitchFamily="34" charset="0"/>
              <a:cs typeface="HELVETICA" pitchFamily="34" charset="0"/>
            </a:rPr>
            <a:t>Participating in the Area Training Month: Conducting 1 Community Training </a:t>
          </a:r>
          <a:r>
            <a:rPr lang="en-US" sz="1000" dirty="0" err="1" smtClean="0">
              <a:latin typeface="HELVETICA" pitchFamily="34" charset="0"/>
              <a:cs typeface="HELVETICA" pitchFamily="34" charset="0"/>
            </a:rPr>
            <a:t>w</a:t>
          </a:r>
          <a:r>
            <a:rPr lang="en-US" sz="1000" dirty="0" smtClean="0">
              <a:latin typeface="HELVETICA" pitchFamily="34" charset="0"/>
              <a:cs typeface="HELVETICA" pitchFamily="34" charset="0"/>
            </a:rPr>
            <a:t>/ </a:t>
          </a:r>
          <a:r>
            <a:rPr lang="en-US" sz="1000" dirty="0">
              <a:latin typeface="HELVETICA" pitchFamily="34" charset="0"/>
              <a:cs typeface="HELVETICA" pitchFamily="34" charset="0"/>
            </a:rPr>
            <a:t>5 members in attendance</a:t>
          </a:r>
        </a:p>
      </dgm:t>
    </dgm:pt>
    <dgm:pt modelId="{20C14264-9EB7-4816-906C-7367205E0CA9}" type="parTrans" cxnId="{B0BDB01A-968D-44D8-94D1-A08A408053F9}">
      <dgm:prSet/>
      <dgm:spPr/>
      <dgm:t>
        <a:bodyPr/>
        <a:lstStyle/>
        <a:p>
          <a:endParaRPr lang="en-US" sz="900">
            <a:latin typeface="HELVETICA" pitchFamily="34" charset="0"/>
            <a:cs typeface="HELVETICA" pitchFamily="34" charset="0"/>
          </a:endParaRPr>
        </a:p>
      </dgm:t>
    </dgm:pt>
    <dgm:pt modelId="{7AA3BB47-7EC2-4478-A843-0FF45E20EBB8}" type="sibTrans" cxnId="{B0BDB01A-968D-44D8-94D1-A08A408053F9}">
      <dgm:prSet/>
      <dgm:spPr/>
      <dgm:t>
        <a:bodyPr/>
        <a:lstStyle/>
        <a:p>
          <a:endParaRPr lang="en-US" sz="900">
            <a:latin typeface="HELVETICA" pitchFamily="34" charset="0"/>
            <a:cs typeface="HELVETICA" pitchFamily="34" charset="0"/>
          </a:endParaRPr>
        </a:p>
      </dgm:t>
    </dgm:pt>
    <dgm:pt modelId="{DFE1E398-71F7-4ECA-93AF-4431429537DF}">
      <dgm:prSet custT="1"/>
      <dgm:spPr/>
      <dgm:t>
        <a:bodyPr/>
        <a:lstStyle/>
        <a:p>
          <a:r>
            <a:rPr lang="en-US" sz="1000">
              <a:latin typeface="HELVETICA" pitchFamily="34" charset="0"/>
              <a:cs typeface="HELVETICA" pitchFamily="34" charset="0"/>
            </a:rPr>
            <a:t>Organizing 1 other UNMDG Project in any other months</a:t>
          </a:r>
        </a:p>
      </dgm:t>
    </dgm:pt>
    <dgm:pt modelId="{59A41C1C-0CFB-42BE-B606-98C6BBFE5A00}" type="parTrans" cxnId="{D208FBB2-B003-4463-AAE6-9489B91A095E}">
      <dgm:prSet/>
      <dgm:spPr/>
      <dgm:t>
        <a:bodyPr/>
        <a:lstStyle/>
        <a:p>
          <a:endParaRPr lang="en-US" sz="900">
            <a:latin typeface="HELVETICA" pitchFamily="34" charset="0"/>
            <a:cs typeface="HELVETICA" pitchFamily="34" charset="0"/>
          </a:endParaRPr>
        </a:p>
      </dgm:t>
    </dgm:pt>
    <dgm:pt modelId="{A534E268-AD3B-4931-A531-7D337DECC29F}" type="sibTrans" cxnId="{D208FBB2-B003-4463-AAE6-9489B91A095E}">
      <dgm:prSet/>
      <dgm:spPr/>
      <dgm:t>
        <a:bodyPr/>
        <a:lstStyle/>
        <a:p>
          <a:endParaRPr lang="en-US" sz="900">
            <a:latin typeface="HELVETICA" pitchFamily="34" charset="0"/>
            <a:cs typeface="HELVETICA" pitchFamily="34" charset="0"/>
          </a:endParaRPr>
        </a:p>
      </dgm:t>
    </dgm:pt>
    <dgm:pt modelId="{8B5CFD8F-FB0E-452E-822A-41423116EBD3}">
      <dgm:prSet custT="1"/>
      <dgm:spPr/>
      <dgm:t>
        <a:bodyPr/>
        <a:lstStyle/>
        <a:p>
          <a:r>
            <a:rPr lang="en-US" sz="1000">
              <a:latin typeface="HELVETICA" pitchFamily="34" charset="0"/>
              <a:cs typeface="HELVETICA" pitchFamily="34" charset="0"/>
            </a:rPr>
            <a:t>Participating in YLEA covering 5 Students</a:t>
          </a:r>
        </a:p>
      </dgm:t>
    </dgm:pt>
    <dgm:pt modelId="{D213B1AC-37CD-4FBB-B1DC-F1E8C3D31C48}" type="parTrans" cxnId="{38AA2ADF-7212-40BA-AA92-6AB58BA351D7}">
      <dgm:prSet/>
      <dgm:spPr/>
      <dgm:t>
        <a:bodyPr/>
        <a:lstStyle/>
        <a:p>
          <a:endParaRPr lang="en-US" sz="900">
            <a:latin typeface="HELVETICA" pitchFamily="34" charset="0"/>
            <a:cs typeface="HELVETICA" pitchFamily="34" charset="0"/>
          </a:endParaRPr>
        </a:p>
      </dgm:t>
    </dgm:pt>
    <dgm:pt modelId="{29F9CB3A-C98F-48FC-B58F-B84E4DD8336A}" type="sibTrans" cxnId="{38AA2ADF-7212-40BA-AA92-6AB58BA351D7}">
      <dgm:prSet/>
      <dgm:spPr/>
      <dgm:t>
        <a:bodyPr/>
        <a:lstStyle/>
        <a:p>
          <a:endParaRPr lang="en-US" sz="900">
            <a:latin typeface="HELVETICA" pitchFamily="34" charset="0"/>
            <a:cs typeface="HELVETICA" pitchFamily="34" charset="0"/>
          </a:endParaRPr>
        </a:p>
      </dgm:t>
    </dgm:pt>
    <dgm:pt modelId="{8FAE891C-CAA8-47DB-BAEA-ADB98795B51F}">
      <dgm:prSet custT="1"/>
      <dgm:spPr/>
      <dgm:t>
        <a:bodyPr/>
        <a:lstStyle/>
        <a:p>
          <a:r>
            <a:rPr lang="en-US" sz="1000">
              <a:latin typeface="HELVETICA" pitchFamily="34" charset="0"/>
              <a:cs typeface="HELVETICA" pitchFamily="34" charset="0"/>
            </a:rPr>
            <a:t>Participating/Celebrating National JCI Week </a:t>
          </a:r>
        </a:p>
      </dgm:t>
    </dgm:pt>
    <dgm:pt modelId="{B006AA2A-A5C5-4E69-B36D-1EB49587B153}" type="parTrans" cxnId="{8B9D5B8C-E3A9-43DD-AF3B-FC8E4CC7B925}">
      <dgm:prSet/>
      <dgm:spPr/>
      <dgm:t>
        <a:bodyPr/>
        <a:lstStyle/>
        <a:p>
          <a:endParaRPr lang="en-US" sz="900">
            <a:latin typeface="HELVETICA" pitchFamily="34" charset="0"/>
            <a:cs typeface="HELVETICA" pitchFamily="34" charset="0"/>
          </a:endParaRPr>
        </a:p>
      </dgm:t>
    </dgm:pt>
    <dgm:pt modelId="{33A05A21-2329-418B-94D7-ACD2F150AA0A}" type="sibTrans" cxnId="{8B9D5B8C-E3A9-43DD-AF3B-FC8E4CC7B925}">
      <dgm:prSet/>
      <dgm:spPr/>
      <dgm:t>
        <a:bodyPr/>
        <a:lstStyle/>
        <a:p>
          <a:endParaRPr lang="en-US" sz="900">
            <a:latin typeface="HELVETICA" pitchFamily="34" charset="0"/>
            <a:cs typeface="HELVETICA" pitchFamily="34" charset="0"/>
          </a:endParaRPr>
        </a:p>
      </dgm:t>
    </dgm:pt>
    <dgm:pt modelId="{B1BF6C33-26E2-4356-8B8E-D08E1B861A3A}">
      <dgm:prSet custT="1"/>
      <dgm:spPr/>
      <dgm:t>
        <a:bodyPr/>
        <a:lstStyle/>
        <a:p>
          <a:r>
            <a:rPr lang="en-US" sz="1000">
              <a:latin typeface="HELVETICA" pitchFamily="34" charset="0"/>
              <a:cs typeface="HELVETICA" pitchFamily="34" charset="0"/>
            </a:rPr>
            <a:t>Hosting 1 Other Community Project</a:t>
          </a:r>
        </a:p>
      </dgm:t>
    </dgm:pt>
    <dgm:pt modelId="{F54A538F-EAA4-44B2-A97C-0EB4DA7D9997}" type="parTrans" cxnId="{24C88A10-2E2F-4FBC-BB50-776BF578A1C2}">
      <dgm:prSet/>
      <dgm:spPr/>
      <dgm:t>
        <a:bodyPr/>
        <a:lstStyle/>
        <a:p>
          <a:endParaRPr lang="en-US" sz="900">
            <a:latin typeface="HELVETICA" pitchFamily="34" charset="0"/>
            <a:cs typeface="HELVETICA" pitchFamily="34" charset="0"/>
          </a:endParaRPr>
        </a:p>
      </dgm:t>
    </dgm:pt>
    <dgm:pt modelId="{49DF679C-E711-4B42-9C2D-20385E315445}" type="sibTrans" cxnId="{24C88A10-2E2F-4FBC-BB50-776BF578A1C2}">
      <dgm:prSet/>
      <dgm:spPr/>
      <dgm:t>
        <a:bodyPr/>
        <a:lstStyle/>
        <a:p>
          <a:endParaRPr lang="en-US" sz="900">
            <a:latin typeface="HELVETICA" pitchFamily="34" charset="0"/>
            <a:cs typeface="HELVETICA" pitchFamily="34" charset="0"/>
          </a:endParaRPr>
        </a:p>
      </dgm:t>
    </dgm:pt>
    <dgm:pt modelId="{41F116BD-1671-4019-92A5-CBDD47128D01}">
      <dgm:prSet custT="1"/>
      <dgm:spPr/>
      <dgm:t>
        <a:bodyPr/>
        <a:lstStyle/>
        <a:p>
          <a:r>
            <a:rPr lang="en-US" sz="1000">
              <a:latin typeface="HELVETICA" pitchFamily="34" charset="0"/>
              <a:cs typeface="HELVETICA" pitchFamily="34" charset="0"/>
            </a:rPr>
            <a:t>1 Member attending the National Convention</a:t>
          </a:r>
        </a:p>
      </dgm:t>
    </dgm:pt>
    <dgm:pt modelId="{BD6A50D0-0109-464A-998E-910565C184BC}" type="parTrans" cxnId="{ACD66347-A72F-42DE-A46F-7A8BCD68240E}">
      <dgm:prSet/>
      <dgm:spPr/>
      <dgm:t>
        <a:bodyPr/>
        <a:lstStyle/>
        <a:p>
          <a:endParaRPr lang="en-US" sz="900">
            <a:latin typeface="HELVETICA" pitchFamily="34" charset="0"/>
            <a:cs typeface="HELVETICA" pitchFamily="34" charset="0"/>
          </a:endParaRPr>
        </a:p>
      </dgm:t>
    </dgm:pt>
    <dgm:pt modelId="{E0ACEDD2-9338-42D4-9EC0-A45B536AFEEA}" type="sibTrans" cxnId="{ACD66347-A72F-42DE-A46F-7A8BCD68240E}">
      <dgm:prSet/>
      <dgm:spPr/>
      <dgm:t>
        <a:bodyPr/>
        <a:lstStyle/>
        <a:p>
          <a:endParaRPr lang="en-US" sz="900">
            <a:latin typeface="HELVETICA" pitchFamily="34" charset="0"/>
            <a:cs typeface="HELVETICA" pitchFamily="34" charset="0"/>
          </a:endParaRPr>
        </a:p>
      </dgm:t>
    </dgm:pt>
    <dgm:pt modelId="{7618128B-8DC5-48F3-B6AB-3D2C25B2DF33}">
      <dgm:prSet custT="1"/>
      <dgm:spPr/>
      <dgm:t>
        <a:bodyPr/>
        <a:lstStyle/>
        <a:p>
          <a:r>
            <a:rPr lang="en-US" sz="1000">
              <a:latin typeface="HELVETICA" pitchFamily="34" charset="0"/>
              <a:cs typeface="HELVETICA" pitchFamily="34" charset="0"/>
            </a:rPr>
            <a:t>Submitting 2 entries to the Area Awards</a:t>
          </a:r>
        </a:p>
      </dgm:t>
    </dgm:pt>
    <dgm:pt modelId="{C28BC0BD-B05D-4EFA-BDE9-7634095DEE07}" type="parTrans" cxnId="{954C0134-0C52-475C-99A3-5FEB523AE3FA}">
      <dgm:prSet/>
      <dgm:spPr/>
      <dgm:t>
        <a:bodyPr/>
        <a:lstStyle/>
        <a:p>
          <a:endParaRPr lang="en-US" sz="900">
            <a:latin typeface="HELVETICA" pitchFamily="34" charset="0"/>
            <a:cs typeface="HELVETICA" pitchFamily="34" charset="0"/>
          </a:endParaRPr>
        </a:p>
      </dgm:t>
    </dgm:pt>
    <dgm:pt modelId="{7E44BC73-2ADF-4CF4-BFBF-6995690C58B3}" type="sibTrans" cxnId="{954C0134-0C52-475C-99A3-5FEB523AE3FA}">
      <dgm:prSet/>
      <dgm:spPr/>
      <dgm:t>
        <a:bodyPr/>
        <a:lstStyle/>
        <a:p>
          <a:endParaRPr lang="en-US" sz="900">
            <a:latin typeface="HELVETICA" pitchFamily="34" charset="0"/>
            <a:cs typeface="HELVETICA" pitchFamily="34" charset="0"/>
          </a:endParaRPr>
        </a:p>
      </dgm:t>
    </dgm:pt>
    <dgm:pt modelId="{C03053EF-8EDC-4D0A-9EAA-705D1C2C0089}">
      <dgm:prSet custT="1"/>
      <dgm:spPr/>
      <dgm:t>
        <a:bodyPr/>
        <a:lstStyle/>
        <a:p>
          <a:r>
            <a:rPr lang="en-US" sz="1000">
              <a:latin typeface="HELVETICA" pitchFamily="34" charset="0"/>
              <a:cs typeface="HELVETICA" pitchFamily="34" charset="0"/>
            </a:rPr>
            <a:t>Endorsing 1 Judge to the Area Awards</a:t>
          </a:r>
        </a:p>
      </dgm:t>
    </dgm:pt>
    <dgm:pt modelId="{FA3AAC74-702F-41C8-86A8-BFDA1A67A36A}" type="parTrans" cxnId="{A6F5B15C-B537-4151-9815-B262F24C9E4C}">
      <dgm:prSet/>
      <dgm:spPr/>
      <dgm:t>
        <a:bodyPr/>
        <a:lstStyle/>
        <a:p>
          <a:endParaRPr lang="en-US" sz="900">
            <a:latin typeface="HELVETICA" pitchFamily="34" charset="0"/>
            <a:cs typeface="HELVETICA" pitchFamily="34" charset="0"/>
          </a:endParaRPr>
        </a:p>
      </dgm:t>
    </dgm:pt>
    <dgm:pt modelId="{22596C68-D6E6-40CC-862F-9BA38F06ACEF}" type="sibTrans" cxnId="{A6F5B15C-B537-4151-9815-B262F24C9E4C}">
      <dgm:prSet/>
      <dgm:spPr/>
      <dgm:t>
        <a:bodyPr/>
        <a:lstStyle/>
        <a:p>
          <a:endParaRPr lang="en-US" sz="900">
            <a:latin typeface="HELVETICA" pitchFamily="34" charset="0"/>
            <a:cs typeface="HELVETICA" pitchFamily="34" charset="0"/>
          </a:endParaRPr>
        </a:p>
      </dgm:t>
    </dgm:pt>
    <dgm:pt modelId="{2A216EE0-AA3E-4E2F-A018-7E117461CE52}">
      <dgm:prSet custT="1"/>
      <dgm:spPr/>
      <dgm:t>
        <a:bodyPr/>
        <a:lstStyle/>
        <a:p>
          <a:r>
            <a:rPr lang="en-US" sz="1000">
              <a:latin typeface="HELVETICA" pitchFamily="34" charset="0"/>
              <a:cs typeface="HELVETICA" pitchFamily="34" charset="0"/>
            </a:rPr>
            <a:t>Submitting 2 members profile for the JCI Business and Trade Directory</a:t>
          </a:r>
        </a:p>
      </dgm:t>
    </dgm:pt>
    <dgm:pt modelId="{17CD6E77-6CD9-4C01-BE6B-9401E7B5DB7A}" type="parTrans" cxnId="{7F67B4CF-0C2B-498B-86C0-00ACD79C94A3}">
      <dgm:prSet/>
      <dgm:spPr/>
      <dgm:t>
        <a:bodyPr/>
        <a:lstStyle/>
        <a:p>
          <a:endParaRPr lang="en-US" sz="900">
            <a:latin typeface="HELVETICA" pitchFamily="34" charset="0"/>
            <a:cs typeface="HELVETICA" pitchFamily="34" charset="0"/>
          </a:endParaRPr>
        </a:p>
      </dgm:t>
    </dgm:pt>
    <dgm:pt modelId="{493F6E10-A411-436F-A306-4515F39FBB04}" type="sibTrans" cxnId="{7F67B4CF-0C2B-498B-86C0-00ACD79C94A3}">
      <dgm:prSet/>
      <dgm:spPr/>
      <dgm:t>
        <a:bodyPr/>
        <a:lstStyle/>
        <a:p>
          <a:endParaRPr lang="en-US" sz="900">
            <a:latin typeface="HELVETICA" pitchFamily="34" charset="0"/>
            <a:cs typeface="HELVETICA" pitchFamily="34" charset="0"/>
          </a:endParaRPr>
        </a:p>
      </dgm:t>
    </dgm:pt>
    <dgm:pt modelId="{35A5BB98-FB1A-4F3B-BC0A-B002E7D66889}" type="pres">
      <dgm:prSet presAssocID="{921AF381-CD96-46B9-A3EE-6BF7D743BBC4}" presName="Name0" presStyleCnt="0">
        <dgm:presLayoutVars>
          <dgm:dir/>
          <dgm:animLvl val="lvl"/>
          <dgm:resizeHandles val="exact"/>
        </dgm:presLayoutVars>
      </dgm:prSet>
      <dgm:spPr/>
      <dgm:t>
        <a:bodyPr/>
        <a:lstStyle/>
        <a:p>
          <a:endParaRPr lang="en-US"/>
        </a:p>
      </dgm:t>
    </dgm:pt>
    <dgm:pt modelId="{A1DFC1C6-E932-47BF-A722-ED1344B0822C}" type="pres">
      <dgm:prSet presAssocID="{D808FA37-4258-4998-8D43-66CDE282E8A6}" presName="composite" presStyleCnt="0"/>
      <dgm:spPr/>
    </dgm:pt>
    <dgm:pt modelId="{08AE5798-A0DD-4DC2-93A6-FEC24ED56F39}" type="pres">
      <dgm:prSet presAssocID="{D808FA37-4258-4998-8D43-66CDE282E8A6}" presName="parTx" presStyleLbl="alignNode1" presStyleIdx="0" presStyleCnt="5">
        <dgm:presLayoutVars>
          <dgm:chMax val="0"/>
          <dgm:chPref val="0"/>
          <dgm:bulletEnabled val="1"/>
        </dgm:presLayoutVars>
      </dgm:prSet>
      <dgm:spPr/>
      <dgm:t>
        <a:bodyPr/>
        <a:lstStyle/>
        <a:p>
          <a:endParaRPr lang="en-US"/>
        </a:p>
      </dgm:t>
    </dgm:pt>
    <dgm:pt modelId="{5798B592-20AD-4763-939B-FCCB87AB1168}" type="pres">
      <dgm:prSet presAssocID="{D808FA37-4258-4998-8D43-66CDE282E8A6}" presName="desTx" presStyleLbl="alignAccFollowNode1" presStyleIdx="0" presStyleCnt="5">
        <dgm:presLayoutVars>
          <dgm:bulletEnabled val="1"/>
        </dgm:presLayoutVars>
      </dgm:prSet>
      <dgm:spPr/>
      <dgm:t>
        <a:bodyPr/>
        <a:lstStyle/>
        <a:p>
          <a:endParaRPr lang="en-US"/>
        </a:p>
      </dgm:t>
    </dgm:pt>
    <dgm:pt modelId="{FB914257-E614-4816-98CB-D10C1E6B95ED}" type="pres">
      <dgm:prSet presAssocID="{BA7598BC-ACAD-406B-A3C4-255B3B3F48B9}" presName="space" presStyleCnt="0"/>
      <dgm:spPr/>
    </dgm:pt>
    <dgm:pt modelId="{71074D40-7111-4F74-9528-BDCEF92DEE34}" type="pres">
      <dgm:prSet presAssocID="{834D861B-F49B-4412-BDD3-9E3E98AE0280}" presName="composite" presStyleCnt="0"/>
      <dgm:spPr/>
    </dgm:pt>
    <dgm:pt modelId="{4CADB05E-A0E2-41FA-B251-8A432F4F575B}" type="pres">
      <dgm:prSet presAssocID="{834D861B-F49B-4412-BDD3-9E3E98AE0280}" presName="parTx" presStyleLbl="alignNode1" presStyleIdx="1" presStyleCnt="5">
        <dgm:presLayoutVars>
          <dgm:chMax val="0"/>
          <dgm:chPref val="0"/>
          <dgm:bulletEnabled val="1"/>
        </dgm:presLayoutVars>
      </dgm:prSet>
      <dgm:spPr/>
      <dgm:t>
        <a:bodyPr/>
        <a:lstStyle/>
        <a:p>
          <a:endParaRPr lang="en-US"/>
        </a:p>
      </dgm:t>
    </dgm:pt>
    <dgm:pt modelId="{39738B1C-C258-46F6-9B1E-B9B99FE31CF7}" type="pres">
      <dgm:prSet presAssocID="{834D861B-F49B-4412-BDD3-9E3E98AE0280}" presName="desTx" presStyleLbl="alignAccFollowNode1" presStyleIdx="1" presStyleCnt="5">
        <dgm:presLayoutVars>
          <dgm:bulletEnabled val="1"/>
        </dgm:presLayoutVars>
      </dgm:prSet>
      <dgm:spPr/>
      <dgm:t>
        <a:bodyPr/>
        <a:lstStyle/>
        <a:p>
          <a:endParaRPr lang="en-US"/>
        </a:p>
      </dgm:t>
    </dgm:pt>
    <dgm:pt modelId="{24D5C834-BB60-405D-9B44-EA718D4911BE}" type="pres">
      <dgm:prSet presAssocID="{E2DB212F-3088-45CA-A25B-B9EE1450A262}" presName="space" presStyleCnt="0"/>
      <dgm:spPr/>
    </dgm:pt>
    <dgm:pt modelId="{87BFE0A2-E791-4E50-8ABC-6FCA89C4B692}" type="pres">
      <dgm:prSet presAssocID="{CD3B296F-D0BA-4986-8328-D10A181B12FD}" presName="composite" presStyleCnt="0"/>
      <dgm:spPr/>
    </dgm:pt>
    <dgm:pt modelId="{7FD22C63-FF73-4B2F-827A-789566E1DF6A}" type="pres">
      <dgm:prSet presAssocID="{CD3B296F-D0BA-4986-8328-D10A181B12FD}" presName="parTx" presStyleLbl="alignNode1" presStyleIdx="2" presStyleCnt="5">
        <dgm:presLayoutVars>
          <dgm:chMax val="0"/>
          <dgm:chPref val="0"/>
          <dgm:bulletEnabled val="1"/>
        </dgm:presLayoutVars>
      </dgm:prSet>
      <dgm:spPr/>
      <dgm:t>
        <a:bodyPr/>
        <a:lstStyle/>
        <a:p>
          <a:endParaRPr lang="en-US"/>
        </a:p>
      </dgm:t>
    </dgm:pt>
    <dgm:pt modelId="{0D3704F0-A55C-4EC3-9077-AAF87A3C2D27}" type="pres">
      <dgm:prSet presAssocID="{CD3B296F-D0BA-4986-8328-D10A181B12FD}" presName="desTx" presStyleLbl="alignAccFollowNode1" presStyleIdx="2" presStyleCnt="5">
        <dgm:presLayoutVars>
          <dgm:bulletEnabled val="1"/>
        </dgm:presLayoutVars>
      </dgm:prSet>
      <dgm:spPr/>
      <dgm:t>
        <a:bodyPr/>
        <a:lstStyle/>
        <a:p>
          <a:endParaRPr lang="en-US"/>
        </a:p>
      </dgm:t>
    </dgm:pt>
    <dgm:pt modelId="{12DF5D7A-4875-4318-ABBB-50C8DB0C4496}" type="pres">
      <dgm:prSet presAssocID="{C6B1EBD8-8B46-46AC-B649-4FD44814DF50}" presName="space" presStyleCnt="0"/>
      <dgm:spPr/>
    </dgm:pt>
    <dgm:pt modelId="{5D56EA5D-3446-4E64-AA33-A068384E7A4A}" type="pres">
      <dgm:prSet presAssocID="{DCB7F30C-BF47-4B2B-AF07-2617EECFDEE3}" presName="composite" presStyleCnt="0"/>
      <dgm:spPr/>
    </dgm:pt>
    <dgm:pt modelId="{A6706506-6C25-4DE6-A6F2-60703EAF6507}" type="pres">
      <dgm:prSet presAssocID="{DCB7F30C-BF47-4B2B-AF07-2617EECFDEE3}" presName="parTx" presStyleLbl="alignNode1" presStyleIdx="3" presStyleCnt="5">
        <dgm:presLayoutVars>
          <dgm:chMax val="0"/>
          <dgm:chPref val="0"/>
          <dgm:bulletEnabled val="1"/>
        </dgm:presLayoutVars>
      </dgm:prSet>
      <dgm:spPr/>
      <dgm:t>
        <a:bodyPr/>
        <a:lstStyle/>
        <a:p>
          <a:endParaRPr lang="en-US"/>
        </a:p>
      </dgm:t>
    </dgm:pt>
    <dgm:pt modelId="{FBC541D9-4117-4B4C-92FA-47A4D68C9274}" type="pres">
      <dgm:prSet presAssocID="{DCB7F30C-BF47-4B2B-AF07-2617EECFDEE3}" presName="desTx" presStyleLbl="alignAccFollowNode1" presStyleIdx="3" presStyleCnt="5">
        <dgm:presLayoutVars>
          <dgm:bulletEnabled val="1"/>
        </dgm:presLayoutVars>
      </dgm:prSet>
      <dgm:spPr/>
      <dgm:t>
        <a:bodyPr/>
        <a:lstStyle/>
        <a:p>
          <a:endParaRPr lang="en-US"/>
        </a:p>
      </dgm:t>
    </dgm:pt>
    <dgm:pt modelId="{82A65EFD-E6B8-4450-92D7-FAE53C36ADB8}" type="pres">
      <dgm:prSet presAssocID="{B882F0B1-B0F7-4950-B95F-C8E630B61821}" presName="space" presStyleCnt="0"/>
      <dgm:spPr/>
    </dgm:pt>
    <dgm:pt modelId="{046A4315-1582-4A48-8531-C0F2AB030908}" type="pres">
      <dgm:prSet presAssocID="{E93B03F5-813D-4EB2-9406-7321092624EC}" presName="composite" presStyleCnt="0"/>
      <dgm:spPr/>
    </dgm:pt>
    <dgm:pt modelId="{0A9B301A-0B8C-412C-940D-6EC3AF3D9FF6}" type="pres">
      <dgm:prSet presAssocID="{E93B03F5-813D-4EB2-9406-7321092624EC}" presName="parTx" presStyleLbl="alignNode1" presStyleIdx="4" presStyleCnt="5">
        <dgm:presLayoutVars>
          <dgm:chMax val="0"/>
          <dgm:chPref val="0"/>
          <dgm:bulletEnabled val="1"/>
        </dgm:presLayoutVars>
      </dgm:prSet>
      <dgm:spPr/>
      <dgm:t>
        <a:bodyPr/>
        <a:lstStyle/>
        <a:p>
          <a:endParaRPr lang="en-US"/>
        </a:p>
      </dgm:t>
    </dgm:pt>
    <dgm:pt modelId="{62EB0807-0203-4386-B39A-388B42981C81}" type="pres">
      <dgm:prSet presAssocID="{E93B03F5-813D-4EB2-9406-7321092624EC}" presName="desTx" presStyleLbl="alignAccFollowNode1" presStyleIdx="4" presStyleCnt="5">
        <dgm:presLayoutVars>
          <dgm:bulletEnabled val="1"/>
        </dgm:presLayoutVars>
      </dgm:prSet>
      <dgm:spPr/>
      <dgm:t>
        <a:bodyPr/>
        <a:lstStyle/>
        <a:p>
          <a:endParaRPr lang="en-US"/>
        </a:p>
      </dgm:t>
    </dgm:pt>
  </dgm:ptLst>
  <dgm:cxnLst>
    <dgm:cxn modelId="{41C0A4CF-E19B-44ED-A38E-446E54ECAC86}" srcId="{D808FA37-4258-4998-8D43-66CDE282E8A6}" destId="{B98F40AF-71F8-40BC-BB90-0887FF5B05E3}" srcOrd="8" destOrd="0" parTransId="{5E9DE04E-46E2-420F-A33E-38B04E2B03CE}" sibTransId="{FC65532D-1F9D-414E-A6B1-550664F2A7FC}"/>
    <dgm:cxn modelId="{A26D5E69-97DC-47F0-88CB-95233757DF9D}" srcId="{834D861B-F49B-4412-BDD3-9E3E98AE0280}" destId="{963E0965-4AC1-45FF-AFF4-C1C7E4473106}" srcOrd="3" destOrd="0" parTransId="{E485D92C-6C95-4962-9AE2-CC83E53BDCE2}" sibTransId="{A3EA1D1E-413B-420F-A07E-906225D564CF}"/>
    <dgm:cxn modelId="{EEA4CCC2-D77F-47DC-BEC1-95A32B82B2F8}" srcId="{921AF381-CD96-46B9-A3EE-6BF7D743BBC4}" destId="{DCB7F30C-BF47-4B2B-AF07-2617EECFDEE3}" srcOrd="3" destOrd="0" parTransId="{A0353F0D-3622-4032-BD82-FA0AE2330E5B}" sibTransId="{B882F0B1-B0F7-4950-B95F-C8E630B61821}"/>
    <dgm:cxn modelId="{E09866FD-D58A-2B45-88DB-C3DF3361C9C8}" type="presOf" srcId="{B1BF6C33-26E2-4356-8B8E-D08E1B861A3A}" destId="{0D3704F0-A55C-4EC3-9077-AAF87A3C2D27}" srcOrd="0" destOrd="4" presId="urn:microsoft.com/office/officeart/2005/8/layout/hList1"/>
    <dgm:cxn modelId="{3DE4D6F7-D4C4-5E45-BB8C-3F255DEFEB54}" type="presOf" srcId="{F386DD87-4E53-4494-9CE1-C5EC9C28B851}" destId="{5798B592-20AD-4763-939B-FCCB87AB1168}" srcOrd="0" destOrd="0" presId="urn:microsoft.com/office/officeart/2005/8/layout/hList1"/>
    <dgm:cxn modelId="{ABFA0833-27BE-CF48-87E3-037725D926BA}" type="presOf" srcId="{8B5CFD8F-FB0E-452E-822A-41423116EBD3}" destId="{0D3704F0-A55C-4EC3-9077-AAF87A3C2D27}" srcOrd="0" destOrd="2" presId="urn:microsoft.com/office/officeart/2005/8/layout/hList1"/>
    <dgm:cxn modelId="{9969410C-D453-1B48-85AC-6081B2AEF4B0}" type="presOf" srcId="{DFE1E398-71F7-4ECA-93AF-4431429537DF}" destId="{0D3704F0-A55C-4EC3-9077-AAF87A3C2D27}" srcOrd="0" destOrd="1" presId="urn:microsoft.com/office/officeart/2005/8/layout/hList1"/>
    <dgm:cxn modelId="{1FBAE1A2-FB4D-4FB5-B078-9508C0F779E4}" srcId="{834D861B-F49B-4412-BDD3-9E3E98AE0280}" destId="{521D2152-7C50-4B25-9FFF-6F4788FC2024}" srcOrd="6" destOrd="0" parTransId="{A904742F-46F9-4A7E-9449-BBC3BBA469D4}" sibTransId="{B1A5E5AA-6EEF-434F-BA6D-4E5235336DAF}"/>
    <dgm:cxn modelId="{D208FBB2-B003-4463-AAE6-9489B91A095E}" srcId="{CD3B296F-D0BA-4986-8328-D10A181B12FD}" destId="{DFE1E398-71F7-4ECA-93AF-4431429537DF}" srcOrd="1" destOrd="0" parTransId="{59A41C1C-0CFB-42BE-B606-98C6BBFE5A00}" sibTransId="{A534E268-AD3B-4931-A531-7D337DECC29F}"/>
    <dgm:cxn modelId="{97A5658A-A08D-4F75-95A7-0A3EC4B88B1F}" srcId="{E93B03F5-813D-4EB2-9406-7321092624EC}" destId="{2F01F03D-272B-42EB-B15E-CE868670B92A}" srcOrd="0" destOrd="0" parTransId="{0958CB79-05F8-45AE-8406-98ECBC80F026}" sibTransId="{A6753866-46E6-4C1D-B0C9-3CE86B1DE924}"/>
    <dgm:cxn modelId="{60E62CEF-3FBE-4E70-ACA4-A5FCC1A0052D}" srcId="{D808FA37-4258-4998-8D43-66CDE282E8A6}" destId="{1590B7A2-FFA1-4582-B106-A43EEC6721FD}" srcOrd="1" destOrd="0" parTransId="{07610A1F-ECC4-4EE3-951F-CF1CF4A57103}" sibTransId="{DD4C4F0D-F140-4E1D-AF45-E4C63EEA3431}"/>
    <dgm:cxn modelId="{B632416E-F993-7648-B50C-091FEC2F326D}" type="presOf" srcId="{C03053EF-8EDC-4D0A-9EAA-705D1C2C0089}" destId="{FBC541D9-4117-4B4C-92FA-47A4D68C9274}" srcOrd="0" destOrd="3" presId="urn:microsoft.com/office/officeart/2005/8/layout/hList1"/>
    <dgm:cxn modelId="{40DA4A32-1EC1-F24A-B523-694B3974AA8C}" type="presOf" srcId="{8FAE891C-CAA8-47DB-BAEA-ADB98795B51F}" destId="{0D3704F0-A55C-4EC3-9077-AAF87A3C2D27}" srcOrd="0" destOrd="3" presId="urn:microsoft.com/office/officeart/2005/8/layout/hList1"/>
    <dgm:cxn modelId="{BC889101-7F27-FD4E-922F-438EF8A50D51}" type="presOf" srcId="{499691FD-5541-414E-9426-5E01B9706699}" destId="{39738B1C-C258-46F6-9B1E-B9B99FE31CF7}" srcOrd="0" destOrd="7" presId="urn:microsoft.com/office/officeart/2005/8/layout/hList1"/>
    <dgm:cxn modelId="{6B9AB188-F40B-674A-B77F-6E9372448F46}" type="presOf" srcId="{834D861B-F49B-4412-BDD3-9E3E98AE0280}" destId="{4CADB05E-A0E2-41FA-B251-8A432F4F575B}" srcOrd="0" destOrd="0" presId="urn:microsoft.com/office/officeart/2005/8/layout/hList1"/>
    <dgm:cxn modelId="{E2933763-7B06-0441-B9D5-7B4EE59DA449}" type="presOf" srcId="{728A305C-CED3-4FFD-863F-90630031164F}" destId="{FBC541D9-4117-4B4C-92FA-47A4D68C9274}" srcOrd="0" destOrd="0" presId="urn:microsoft.com/office/officeart/2005/8/layout/hList1"/>
    <dgm:cxn modelId="{236577C9-BB21-4618-8E3D-DA64978DF573}" srcId="{CD3B296F-D0BA-4986-8328-D10A181B12FD}" destId="{0334CA0F-6B52-40F4-9406-B7311526A075}" srcOrd="0" destOrd="0" parTransId="{D5CCE512-FD44-47A1-B4A3-6C1B045BEF91}" sibTransId="{5DDD6ABD-F1BA-4B7A-A8E8-507E4E1ECB21}"/>
    <dgm:cxn modelId="{8803E346-1226-524A-B9DA-48CB4F7EC517}" type="presOf" srcId="{1D1FC038-89E3-4A57-8BFE-AEEE5E155CB7}" destId="{39738B1C-C258-46F6-9B1E-B9B99FE31CF7}" srcOrd="0" destOrd="2" presId="urn:microsoft.com/office/officeart/2005/8/layout/hList1"/>
    <dgm:cxn modelId="{AF129A83-D8ED-D04F-9944-2E1EF2015B2F}" type="presOf" srcId="{09DC384C-8052-4963-B0E2-1EAAA27B4180}" destId="{5798B592-20AD-4763-939B-FCCB87AB1168}" srcOrd="0" destOrd="7" presId="urn:microsoft.com/office/officeart/2005/8/layout/hList1"/>
    <dgm:cxn modelId="{5949F422-D9BB-8648-A24B-537AA072BB5E}" type="presOf" srcId="{521D2152-7C50-4B25-9FFF-6F4788FC2024}" destId="{39738B1C-C258-46F6-9B1E-B9B99FE31CF7}" srcOrd="0" destOrd="6" presId="urn:microsoft.com/office/officeart/2005/8/layout/hList1"/>
    <dgm:cxn modelId="{809F1D6B-96FA-8040-8EDA-587409373BAC}" type="presOf" srcId="{2F01F03D-272B-42EB-B15E-CE868670B92A}" destId="{62EB0807-0203-4386-B39A-388B42981C81}" srcOrd="0" destOrd="0" presId="urn:microsoft.com/office/officeart/2005/8/layout/hList1"/>
    <dgm:cxn modelId="{7CEE8BCD-86BD-7645-8184-3C76170017A5}" type="presOf" srcId="{7206B2AB-8C04-46DB-BFE6-3CFDC0E7C054}" destId="{39738B1C-C258-46F6-9B1E-B9B99FE31CF7}" srcOrd="0" destOrd="1" presId="urn:microsoft.com/office/officeart/2005/8/layout/hList1"/>
    <dgm:cxn modelId="{62F5BD91-1130-4504-9624-C4FBD81BBEDF}" srcId="{D808FA37-4258-4998-8D43-66CDE282E8A6}" destId="{09DC384C-8052-4963-B0E2-1EAAA27B4180}" srcOrd="7" destOrd="0" parTransId="{C0964652-4E4F-4E51-9CB5-20AE1D8E260C}" sibTransId="{E5BA23DE-B87B-448F-B3D7-F1B878C4CA11}"/>
    <dgm:cxn modelId="{6D23FE6E-D4F0-B040-80FA-FBD44D954493}" type="presOf" srcId="{2F94A3BD-F310-40FF-A523-86B883EC9ED9}" destId="{5798B592-20AD-4763-939B-FCCB87AB1168}" srcOrd="0" destOrd="5" presId="urn:microsoft.com/office/officeart/2005/8/layout/hList1"/>
    <dgm:cxn modelId="{F5031BAF-2B81-47F5-8800-899A45B932C8}" srcId="{834D861B-F49B-4412-BDD3-9E3E98AE0280}" destId="{1D1FC038-89E3-4A57-8BFE-AEEE5E155CB7}" srcOrd="2" destOrd="0" parTransId="{36E62281-D6A4-4D5C-A305-221DA72B9D18}" sibTransId="{0767BE9F-144B-461C-A320-9B9AFFDCDFA2}"/>
    <dgm:cxn modelId="{E4D552EA-0CE2-6C4E-935D-1ED4D74A3B68}" type="presOf" srcId="{2A216EE0-AA3E-4E2F-A018-7E117461CE52}" destId="{62EB0807-0203-4386-B39A-388B42981C81}" srcOrd="0" destOrd="1" presId="urn:microsoft.com/office/officeart/2005/8/layout/hList1"/>
    <dgm:cxn modelId="{99FDDFE5-C631-CA4E-B966-03C583DC8E71}" type="presOf" srcId="{E93B03F5-813D-4EB2-9406-7321092624EC}" destId="{0A9B301A-0B8C-412C-940D-6EC3AF3D9FF6}" srcOrd="0" destOrd="0" presId="urn:microsoft.com/office/officeart/2005/8/layout/hList1"/>
    <dgm:cxn modelId="{19DFF36E-91EF-004C-8EE6-7B5C92EE978C}" type="presOf" srcId="{41F116BD-1671-4019-92A5-CBDD47128D01}" destId="{FBC541D9-4117-4B4C-92FA-47A4D68C9274}" srcOrd="0" destOrd="1" presId="urn:microsoft.com/office/officeart/2005/8/layout/hList1"/>
    <dgm:cxn modelId="{954C0134-0C52-475C-99A3-5FEB523AE3FA}" srcId="{DCB7F30C-BF47-4B2B-AF07-2617EECFDEE3}" destId="{7618128B-8DC5-48F3-B6AB-3D2C25B2DF33}" srcOrd="2" destOrd="0" parTransId="{C28BC0BD-B05D-4EFA-BDE9-7634095DEE07}" sibTransId="{7E44BC73-2ADF-4CF4-BFBF-6995690C58B3}"/>
    <dgm:cxn modelId="{D614DD4E-8E9C-4B84-AA48-EE36AC37810A}" srcId="{834D861B-F49B-4412-BDD3-9E3E98AE0280}" destId="{293AD023-809F-44E0-8E40-E4BE9EF02419}" srcOrd="0" destOrd="0" parTransId="{60E2B272-9498-45E7-A866-16D2D74F7D8F}" sibTransId="{80204B02-9DE6-489E-8741-620C371F9594}"/>
    <dgm:cxn modelId="{A6F5B15C-B537-4151-9815-B262F24C9E4C}" srcId="{DCB7F30C-BF47-4B2B-AF07-2617EECFDEE3}" destId="{C03053EF-8EDC-4D0A-9EAA-705D1C2C0089}" srcOrd="3" destOrd="0" parTransId="{FA3AAC74-702F-41C8-86A8-BFDA1A67A36A}" sibTransId="{22596C68-D6E6-40CC-862F-9BA38F06ACEF}"/>
    <dgm:cxn modelId="{87CF49C3-DFCD-437B-8A2F-7B711CA6B235}" srcId="{921AF381-CD96-46B9-A3EE-6BF7D743BBC4}" destId="{834D861B-F49B-4412-BDD3-9E3E98AE0280}" srcOrd="1" destOrd="0" parTransId="{D0FF6ABF-EBF3-431D-B701-224A3C7C8799}" sibTransId="{E2DB212F-3088-45CA-A25B-B9EE1450A262}"/>
    <dgm:cxn modelId="{12FD27FD-CF85-4F42-AF34-48C070EEAC78}" type="presOf" srcId="{CD3B296F-D0BA-4986-8328-D10A181B12FD}" destId="{7FD22C63-FF73-4B2F-827A-789566E1DF6A}" srcOrd="0" destOrd="0" presId="urn:microsoft.com/office/officeart/2005/8/layout/hList1"/>
    <dgm:cxn modelId="{38AA2ADF-7212-40BA-AA92-6AB58BA351D7}" srcId="{CD3B296F-D0BA-4986-8328-D10A181B12FD}" destId="{8B5CFD8F-FB0E-452E-822A-41423116EBD3}" srcOrd="2" destOrd="0" parTransId="{D213B1AC-37CD-4FBB-B1DC-F1E8C3D31C48}" sibTransId="{29F9CB3A-C98F-48FC-B58F-B84E4DD8336A}"/>
    <dgm:cxn modelId="{D36EC2F2-7B9B-FA4B-84EE-815599EEF386}" type="presOf" srcId="{963E0965-4AC1-45FF-AFF4-C1C7E4473106}" destId="{39738B1C-C258-46F6-9B1E-B9B99FE31CF7}" srcOrd="0" destOrd="3" presId="urn:microsoft.com/office/officeart/2005/8/layout/hList1"/>
    <dgm:cxn modelId="{C2AA8354-3EE2-4DAB-9B6E-78D61E1C1052}" srcId="{921AF381-CD96-46B9-A3EE-6BF7D743BBC4}" destId="{E93B03F5-813D-4EB2-9406-7321092624EC}" srcOrd="4" destOrd="0" parTransId="{5F17C329-CF10-4A07-9E2C-539DCEDFE225}" sibTransId="{A9A09B4A-E741-4C63-B736-8BC4E36D4954}"/>
    <dgm:cxn modelId="{C8AA1272-61AD-455A-847F-6C2257F1B691}" srcId="{834D861B-F49B-4412-BDD3-9E3E98AE0280}" destId="{3F77E909-2247-4551-9E1F-A38B8A84000A}" srcOrd="4" destOrd="0" parTransId="{503BAD82-B962-4BC8-BC0C-0299C60481A0}" sibTransId="{9B0F5ABC-3495-48AE-95CD-D03D3F86216C}"/>
    <dgm:cxn modelId="{2CC728DD-3E80-4D4A-BE4A-F067D234FADE}" srcId="{D808FA37-4258-4998-8D43-66CDE282E8A6}" destId="{F386DD87-4E53-4494-9CE1-C5EC9C28B851}" srcOrd="0" destOrd="0" parTransId="{29E0D161-3349-41FA-B652-C95444E9310C}" sibTransId="{55381FDB-9FC2-4E47-A735-0570468BE361}"/>
    <dgm:cxn modelId="{69C3F6AA-9349-0E4B-98B0-05E127D23707}" type="presOf" srcId="{7618128B-8DC5-48F3-B6AB-3D2C25B2DF33}" destId="{FBC541D9-4117-4B4C-92FA-47A4D68C9274}" srcOrd="0" destOrd="2" presId="urn:microsoft.com/office/officeart/2005/8/layout/hList1"/>
    <dgm:cxn modelId="{FD37D223-44E9-644C-BFE9-1A2E0A1D21A3}" type="presOf" srcId="{DCB7F30C-BF47-4B2B-AF07-2617EECFDEE3}" destId="{A6706506-6C25-4DE6-A6F2-60703EAF6507}" srcOrd="0" destOrd="0" presId="urn:microsoft.com/office/officeart/2005/8/layout/hList1"/>
    <dgm:cxn modelId="{65876A5D-E1AA-EF47-BCD5-0DF3CFF02E8E}" type="presOf" srcId="{D808FA37-4258-4998-8D43-66CDE282E8A6}" destId="{08AE5798-A0DD-4DC2-93A6-FEC24ED56F39}" srcOrd="0" destOrd="0" presId="urn:microsoft.com/office/officeart/2005/8/layout/hList1"/>
    <dgm:cxn modelId="{37E3EEE2-1318-1D47-8CB6-BF9948FEA573}" type="presOf" srcId="{3F2F823D-6D3A-49D6-9911-FFEC88C20E31}" destId="{5798B592-20AD-4763-939B-FCCB87AB1168}" srcOrd="0" destOrd="3" presId="urn:microsoft.com/office/officeart/2005/8/layout/hList1"/>
    <dgm:cxn modelId="{7F67B4CF-0C2B-498B-86C0-00ACD79C94A3}" srcId="{E93B03F5-813D-4EB2-9406-7321092624EC}" destId="{2A216EE0-AA3E-4E2F-A018-7E117461CE52}" srcOrd="1" destOrd="0" parTransId="{17CD6E77-6CD9-4C01-BE6B-9401E7B5DB7A}" sibTransId="{493F6E10-A411-436F-A306-4515F39FBB04}"/>
    <dgm:cxn modelId="{7D76CE67-EB0E-DF4B-A2B8-0DD57A5920DB}" type="presOf" srcId="{B3531E39-E31C-4C85-BFE8-8E07AB97BBF4}" destId="{39738B1C-C258-46F6-9B1E-B9B99FE31CF7}" srcOrd="0" destOrd="5" presId="urn:microsoft.com/office/officeart/2005/8/layout/hList1"/>
    <dgm:cxn modelId="{F3147E65-542D-47D4-8599-3BF14C84118B}" srcId="{D808FA37-4258-4998-8D43-66CDE282E8A6}" destId="{EEAB9698-1666-4E2E-B122-7B2BAED66929}" srcOrd="2" destOrd="0" parTransId="{9E70951D-F3F5-4A41-95BF-11E043F1D419}" sibTransId="{9F7A3B2A-1C46-412E-807D-E6723A1311D8}"/>
    <dgm:cxn modelId="{52501FE6-A7F2-41D1-870B-84E286CAB746}" srcId="{921AF381-CD96-46B9-A3EE-6BF7D743BBC4}" destId="{CD3B296F-D0BA-4986-8328-D10A181B12FD}" srcOrd="2" destOrd="0" parTransId="{018E133B-55C2-4474-9A65-E7A066DC0E89}" sibTransId="{C6B1EBD8-8B46-46AC-B649-4FD44814DF50}"/>
    <dgm:cxn modelId="{7AA3DF56-BB4C-4820-985C-D8787EF93358}" srcId="{D808FA37-4258-4998-8D43-66CDE282E8A6}" destId="{2F94A3BD-F310-40FF-A523-86B883EC9ED9}" srcOrd="5" destOrd="0" parTransId="{C170455E-8C05-469E-94D6-D3686FF7E2D2}" sibTransId="{24518939-8D77-433C-82C7-6C607BB106FA}"/>
    <dgm:cxn modelId="{36C9AC58-E43A-4707-886B-D5DF6A8EF670}" srcId="{DCB7F30C-BF47-4B2B-AF07-2617EECFDEE3}" destId="{728A305C-CED3-4FFD-863F-90630031164F}" srcOrd="0" destOrd="0" parTransId="{1E22CF80-5047-4435-8B14-6CBF763AB1D6}" sibTransId="{15E275A1-FB60-43C3-B562-ADE479194C67}"/>
    <dgm:cxn modelId="{253E381C-9806-B54E-A3E2-2F00407BD87E}" type="presOf" srcId="{0334CA0F-6B52-40F4-9406-B7311526A075}" destId="{0D3704F0-A55C-4EC3-9077-AAF87A3C2D27}" srcOrd="0" destOrd="0" presId="urn:microsoft.com/office/officeart/2005/8/layout/hList1"/>
    <dgm:cxn modelId="{D491773E-2930-2B4E-809D-4D87381F8269}" type="presOf" srcId="{EEAB9698-1666-4E2E-B122-7B2BAED66929}" destId="{5798B592-20AD-4763-939B-FCCB87AB1168}" srcOrd="0" destOrd="2" presId="urn:microsoft.com/office/officeart/2005/8/layout/hList1"/>
    <dgm:cxn modelId="{A9542257-C27C-1242-A1AA-6EF28BB9F470}" type="presOf" srcId="{1590B7A2-FFA1-4582-B106-A43EEC6721FD}" destId="{5798B592-20AD-4763-939B-FCCB87AB1168}" srcOrd="0" destOrd="1" presId="urn:microsoft.com/office/officeart/2005/8/layout/hList1"/>
    <dgm:cxn modelId="{F08E63FE-32C3-4860-B107-3B9C4BBDF37C}" srcId="{921AF381-CD96-46B9-A3EE-6BF7D743BBC4}" destId="{D808FA37-4258-4998-8D43-66CDE282E8A6}" srcOrd="0" destOrd="0" parTransId="{F8083CD6-568E-4F2A-82A8-03D3B9F71ECA}" sibTransId="{BA7598BC-ACAD-406B-A3C4-255B3B3F48B9}"/>
    <dgm:cxn modelId="{7F6582EC-D485-D14E-947B-84C5A4AC2A37}" type="presOf" srcId="{921AF381-CD96-46B9-A3EE-6BF7D743BBC4}" destId="{35A5BB98-FB1A-4F3B-BC0A-B002E7D66889}" srcOrd="0" destOrd="0" presId="urn:microsoft.com/office/officeart/2005/8/layout/hList1"/>
    <dgm:cxn modelId="{F61CD470-8225-AE4E-B0A4-3DA9F7103AB8}" type="presOf" srcId="{FD12F196-B2F9-4CFD-B51E-FE5FDBAD43F8}" destId="{5798B592-20AD-4763-939B-FCCB87AB1168}" srcOrd="0" destOrd="4" presId="urn:microsoft.com/office/officeart/2005/8/layout/hList1"/>
    <dgm:cxn modelId="{24C88A10-2E2F-4FBC-BB50-776BF578A1C2}" srcId="{CD3B296F-D0BA-4986-8328-D10A181B12FD}" destId="{B1BF6C33-26E2-4356-8B8E-D08E1B861A3A}" srcOrd="4" destOrd="0" parTransId="{F54A538F-EAA4-44B2-A97C-0EB4DA7D9997}" sibTransId="{49DF679C-E711-4B42-9C2D-20385E315445}"/>
    <dgm:cxn modelId="{B0BDB01A-968D-44D8-94D1-A08A408053F9}" srcId="{834D861B-F49B-4412-BDD3-9E3E98AE0280}" destId="{499691FD-5541-414E-9426-5E01B9706699}" srcOrd="7" destOrd="0" parTransId="{20C14264-9EB7-4816-906C-7367205E0CA9}" sibTransId="{7AA3BB47-7EC2-4478-A843-0FF45E20EBB8}"/>
    <dgm:cxn modelId="{ACD66347-A72F-42DE-A46F-7A8BCD68240E}" srcId="{DCB7F30C-BF47-4B2B-AF07-2617EECFDEE3}" destId="{41F116BD-1671-4019-92A5-CBDD47128D01}" srcOrd="1" destOrd="0" parTransId="{BD6A50D0-0109-464A-998E-910565C184BC}" sibTransId="{E0ACEDD2-9338-42D4-9EC0-A45B536AFEEA}"/>
    <dgm:cxn modelId="{515153A3-D423-584E-B983-46E2D6236D11}" type="presOf" srcId="{43FBE40D-45DA-4FED-8A3D-66960F161F1E}" destId="{5798B592-20AD-4763-939B-FCCB87AB1168}" srcOrd="0" destOrd="6" presId="urn:microsoft.com/office/officeart/2005/8/layout/hList1"/>
    <dgm:cxn modelId="{F340363A-72E4-4DC7-B045-569239EFA47D}" srcId="{D808FA37-4258-4998-8D43-66CDE282E8A6}" destId="{3F2F823D-6D3A-49D6-9911-FFEC88C20E31}" srcOrd="3" destOrd="0" parTransId="{D41DCF0A-FD8E-417C-80DE-16CC57A9AF70}" sibTransId="{A1BA9344-0CC7-455A-9189-E36D3B02E756}"/>
    <dgm:cxn modelId="{9724798D-B121-8D4F-9731-89ABF7FEFB63}" type="presOf" srcId="{3F77E909-2247-4551-9E1F-A38B8A84000A}" destId="{39738B1C-C258-46F6-9B1E-B9B99FE31CF7}" srcOrd="0" destOrd="4" presId="urn:microsoft.com/office/officeart/2005/8/layout/hList1"/>
    <dgm:cxn modelId="{B5FE9B5C-9E6A-4933-B052-3955990142F6}" srcId="{834D861B-F49B-4412-BDD3-9E3E98AE0280}" destId="{B3531E39-E31C-4C85-BFE8-8E07AB97BBF4}" srcOrd="5" destOrd="0" parTransId="{024A9812-81CB-45FA-BAD5-F79BB03CAB3D}" sibTransId="{B6ECC995-9035-4475-83C5-491A546242AE}"/>
    <dgm:cxn modelId="{F73F8C22-AF8D-2D45-A514-64D386CEB33A}" type="presOf" srcId="{293AD023-809F-44E0-8E40-E4BE9EF02419}" destId="{39738B1C-C258-46F6-9B1E-B9B99FE31CF7}" srcOrd="0" destOrd="0" presId="urn:microsoft.com/office/officeart/2005/8/layout/hList1"/>
    <dgm:cxn modelId="{E28ED48B-F0F4-4900-8E4E-C6B3B4226210}" srcId="{D808FA37-4258-4998-8D43-66CDE282E8A6}" destId="{FD12F196-B2F9-4CFD-B51E-FE5FDBAD43F8}" srcOrd="4" destOrd="0" parTransId="{B8BC37FF-2F02-468B-87F3-1D7771D49D3A}" sibTransId="{A86C8CF1-DAF0-4854-8A35-9B099E761A18}"/>
    <dgm:cxn modelId="{8B9D5B8C-E3A9-43DD-AF3B-FC8E4CC7B925}" srcId="{CD3B296F-D0BA-4986-8328-D10A181B12FD}" destId="{8FAE891C-CAA8-47DB-BAEA-ADB98795B51F}" srcOrd="3" destOrd="0" parTransId="{B006AA2A-A5C5-4E69-B36D-1EB49587B153}" sibTransId="{33A05A21-2329-418B-94D7-ACD2F150AA0A}"/>
    <dgm:cxn modelId="{8A897EA0-BDCE-40AD-A5FA-B5E61866E141}" srcId="{D808FA37-4258-4998-8D43-66CDE282E8A6}" destId="{43FBE40D-45DA-4FED-8A3D-66960F161F1E}" srcOrd="6" destOrd="0" parTransId="{B8C6D530-ED39-483A-8A8F-F86339E1A956}" sibTransId="{649BB03F-7309-4F79-A613-D501F54FB760}"/>
    <dgm:cxn modelId="{AA91A07A-2646-411F-BF73-F80E70D5CD5C}" srcId="{834D861B-F49B-4412-BDD3-9E3E98AE0280}" destId="{7206B2AB-8C04-46DB-BFE6-3CFDC0E7C054}" srcOrd="1" destOrd="0" parTransId="{2EAB5A7A-8E15-4E4D-9416-F7AB310F6194}" sibTransId="{EC8D3618-F07D-4121-94F8-8984F115D06F}"/>
    <dgm:cxn modelId="{8B5EDBE2-D79D-5246-9863-6C0EEFD93EEE}" type="presOf" srcId="{B98F40AF-71F8-40BC-BB90-0887FF5B05E3}" destId="{5798B592-20AD-4763-939B-FCCB87AB1168}" srcOrd="0" destOrd="8" presId="urn:microsoft.com/office/officeart/2005/8/layout/hList1"/>
    <dgm:cxn modelId="{789758F6-26DD-6C48-A983-C24FC7F34409}" type="presParOf" srcId="{35A5BB98-FB1A-4F3B-BC0A-B002E7D66889}" destId="{A1DFC1C6-E932-47BF-A722-ED1344B0822C}" srcOrd="0" destOrd="0" presId="urn:microsoft.com/office/officeart/2005/8/layout/hList1"/>
    <dgm:cxn modelId="{326F1A8B-58D6-884B-85DA-DE126EDE1067}" type="presParOf" srcId="{A1DFC1C6-E932-47BF-A722-ED1344B0822C}" destId="{08AE5798-A0DD-4DC2-93A6-FEC24ED56F39}" srcOrd="0" destOrd="0" presId="urn:microsoft.com/office/officeart/2005/8/layout/hList1"/>
    <dgm:cxn modelId="{F1AF74F2-2866-6349-A4E6-C897163DF992}" type="presParOf" srcId="{A1DFC1C6-E932-47BF-A722-ED1344B0822C}" destId="{5798B592-20AD-4763-939B-FCCB87AB1168}" srcOrd="1" destOrd="0" presId="urn:microsoft.com/office/officeart/2005/8/layout/hList1"/>
    <dgm:cxn modelId="{F1572CD4-7BB2-7742-ABCB-F22F05791724}" type="presParOf" srcId="{35A5BB98-FB1A-4F3B-BC0A-B002E7D66889}" destId="{FB914257-E614-4816-98CB-D10C1E6B95ED}" srcOrd="1" destOrd="0" presId="urn:microsoft.com/office/officeart/2005/8/layout/hList1"/>
    <dgm:cxn modelId="{01CCF318-263B-EA42-AC34-51D76A4C526D}" type="presParOf" srcId="{35A5BB98-FB1A-4F3B-BC0A-B002E7D66889}" destId="{71074D40-7111-4F74-9528-BDCEF92DEE34}" srcOrd="2" destOrd="0" presId="urn:microsoft.com/office/officeart/2005/8/layout/hList1"/>
    <dgm:cxn modelId="{28E9B274-7E8B-E04A-B7E0-92A303571787}" type="presParOf" srcId="{71074D40-7111-4F74-9528-BDCEF92DEE34}" destId="{4CADB05E-A0E2-41FA-B251-8A432F4F575B}" srcOrd="0" destOrd="0" presId="urn:microsoft.com/office/officeart/2005/8/layout/hList1"/>
    <dgm:cxn modelId="{814EA199-C0E5-7347-B3ED-22F39CD379DA}" type="presParOf" srcId="{71074D40-7111-4F74-9528-BDCEF92DEE34}" destId="{39738B1C-C258-46F6-9B1E-B9B99FE31CF7}" srcOrd="1" destOrd="0" presId="urn:microsoft.com/office/officeart/2005/8/layout/hList1"/>
    <dgm:cxn modelId="{D0FB4CAD-7381-FE4B-9B2E-BAC465B2B18C}" type="presParOf" srcId="{35A5BB98-FB1A-4F3B-BC0A-B002E7D66889}" destId="{24D5C834-BB60-405D-9B44-EA718D4911BE}" srcOrd="3" destOrd="0" presId="urn:microsoft.com/office/officeart/2005/8/layout/hList1"/>
    <dgm:cxn modelId="{55A16993-9EBC-E640-8D3D-5CB607030715}" type="presParOf" srcId="{35A5BB98-FB1A-4F3B-BC0A-B002E7D66889}" destId="{87BFE0A2-E791-4E50-8ABC-6FCA89C4B692}" srcOrd="4" destOrd="0" presId="urn:microsoft.com/office/officeart/2005/8/layout/hList1"/>
    <dgm:cxn modelId="{12CE9D4E-40F4-604F-AC87-D593596795BA}" type="presParOf" srcId="{87BFE0A2-E791-4E50-8ABC-6FCA89C4B692}" destId="{7FD22C63-FF73-4B2F-827A-789566E1DF6A}" srcOrd="0" destOrd="0" presId="urn:microsoft.com/office/officeart/2005/8/layout/hList1"/>
    <dgm:cxn modelId="{5729B0A3-C19C-C048-9361-90E0571C1388}" type="presParOf" srcId="{87BFE0A2-E791-4E50-8ABC-6FCA89C4B692}" destId="{0D3704F0-A55C-4EC3-9077-AAF87A3C2D27}" srcOrd="1" destOrd="0" presId="urn:microsoft.com/office/officeart/2005/8/layout/hList1"/>
    <dgm:cxn modelId="{CF7A2797-0BC7-5548-A604-EB62AFF7E477}" type="presParOf" srcId="{35A5BB98-FB1A-4F3B-BC0A-B002E7D66889}" destId="{12DF5D7A-4875-4318-ABBB-50C8DB0C4496}" srcOrd="5" destOrd="0" presId="urn:microsoft.com/office/officeart/2005/8/layout/hList1"/>
    <dgm:cxn modelId="{B80AF268-B026-0D47-BBC4-4689E33A19E1}" type="presParOf" srcId="{35A5BB98-FB1A-4F3B-BC0A-B002E7D66889}" destId="{5D56EA5D-3446-4E64-AA33-A068384E7A4A}" srcOrd="6" destOrd="0" presId="urn:microsoft.com/office/officeart/2005/8/layout/hList1"/>
    <dgm:cxn modelId="{5F1A56A9-7E2E-EA4F-BA1C-D88FCF137E9A}" type="presParOf" srcId="{5D56EA5D-3446-4E64-AA33-A068384E7A4A}" destId="{A6706506-6C25-4DE6-A6F2-60703EAF6507}" srcOrd="0" destOrd="0" presId="urn:microsoft.com/office/officeart/2005/8/layout/hList1"/>
    <dgm:cxn modelId="{D8309C99-6A07-194C-AF92-AB61FA6D483E}" type="presParOf" srcId="{5D56EA5D-3446-4E64-AA33-A068384E7A4A}" destId="{FBC541D9-4117-4B4C-92FA-47A4D68C9274}" srcOrd="1" destOrd="0" presId="urn:microsoft.com/office/officeart/2005/8/layout/hList1"/>
    <dgm:cxn modelId="{407D2375-4DB8-004C-B510-D410ABBE7C95}" type="presParOf" srcId="{35A5BB98-FB1A-4F3B-BC0A-B002E7D66889}" destId="{82A65EFD-E6B8-4450-92D7-FAE53C36ADB8}" srcOrd="7" destOrd="0" presId="urn:microsoft.com/office/officeart/2005/8/layout/hList1"/>
    <dgm:cxn modelId="{D7EB0844-FDA7-C040-BA7E-59B595F129CD}" type="presParOf" srcId="{35A5BB98-FB1A-4F3B-BC0A-B002E7D66889}" destId="{046A4315-1582-4A48-8531-C0F2AB030908}" srcOrd="8" destOrd="0" presId="urn:microsoft.com/office/officeart/2005/8/layout/hList1"/>
    <dgm:cxn modelId="{8A1E4ACB-2F61-F343-87AF-5C9AE6EBEDAD}" type="presParOf" srcId="{046A4315-1582-4A48-8531-C0F2AB030908}" destId="{0A9B301A-0B8C-412C-940D-6EC3AF3D9FF6}" srcOrd="0" destOrd="0" presId="urn:microsoft.com/office/officeart/2005/8/layout/hList1"/>
    <dgm:cxn modelId="{B3E52CA1-B423-964B-A33D-C1793D427F45}" type="presParOf" srcId="{046A4315-1582-4A48-8531-C0F2AB030908}" destId="{62EB0807-0203-4386-B39A-388B42981C81}" srcOrd="1" destOrd="0" presId="urn:microsoft.com/office/officeart/2005/8/layout/hLis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6D07443E-A852-5145-BC15-C55FF9110A0C}">
      <dsp:nvSpPr>
        <dsp:cNvPr id="0" name=""/>
        <dsp:cNvSpPr/>
      </dsp:nvSpPr>
      <dsp:spPr>
        <a:xfrm>
          <a:off x="367535" y="867918"/>
          <a:ext cx="2022044" cy="1667764"/>
        </a:xfrm>
        <a:prstGeom prst="roundRect">
          <a:avLst>
            <a:gd name="adj" fmla="val 10000"/>
          </a:avLst>
        </a:prstGeom>
        <a:solidFill>
          <a:schemeClr val="lt1">
            <a:alpha val="90000"/>
            <a:hueOff val="0"/>
            <a:satOff val="0"/>
            <a:lumOff val="0"/>
            <a:alphaOff val="0"/>
          </a:schemeClr>
        </a:solidFill>
        <a:ln w="9525" cap="flat" cmpd="sng" algn="ctr">
          <a:solidFill>
            <a:schemeClr val="bg2">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1435" tIns="51435" rIns="51435" bIns="51435" numCol="1" spcCol="1270" anchor="t" anchorCtr="0">
          <a:noAutofit/>
        </a:bodyPr>
        <a:lstStyle/>
        <a:p>
          <a:pPr marL="228600" lvl="1" indent="-228600" algn="l" defTabSz="1200150">
            <a:lnSpc>
              <a:spcPct val="90000"/>
            </a:lnSpc>
            <a:spcBef>
              <a:spcPct val="0"/>
            </a:spcBef>
            <a:spcAft>
              <a:spcPct val="15000"/>
            </a:spcAft>
            <a:buChar char="••"/>
          </a:pPr>
          <a:r>
            <a:rPr lang="en-US" sz="2700" kern="1200" dirty="0" smtClean="0"/>
            <a:t>Doing things right</a:t>
          </a:r>
          <a:endParaRPr lang="en-US" sz="2700" kern="1200" dirty="0"/>
        </a:p>
      </dsp:txBody>
      <dsp:txXfrm>
        <a:off x="367535" y="867918"/>
        <a:ext cx="2022044" cy="1310386"/>
      </dsp:txXfrm>
    </dsp:sp>
    <dsp:sp modelId="{8EAB5249-E417-B445-9387-5CFEB7FFA2BA}">
      <dsp:nvSpPr>
        <dsp:cNvPr id="0" name=""/>
        <dsp:cNvSpPr/>
      </dsp:nvSpPr>
      <dsp:spPr>
        <a:xfrm>
          <a:off x="1479570" y="1177846"/>
          <a:ext cx="2358879" cy="2358879"/>
        </a:xfrm>
        <a:prstGeom prst="leftCircularArrow">
          <a:avLst>
            <a:gd name="adj1" fmla="val 3697"/>
            <a:gd name="adj2" fmla="val 460898"/>
            <a:gd name="adj3" fmla="val 2236408"/>
            <a:gd name="adj4" fmla="val 9024489"/>
            <a:gd name="adj5" fmla="val 4313"/>
          </a:avLst>
        </a:prstGeom>
        <a:solidFill>
          <a:schemeClr val="bg2">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261C5EE4-87A1-1F48-935F-E5E6BD75E9C8}">
      <dsp:nvSpPr>
        <dsp:cNvPr id="0" name=""/>
        <dsp:cNvSpPr/>
      </dsp:nvSpPr>
      <dsp:spPr>
        <a:xfrm>
          <a:off x="816878" y="2178304"/>
          <a:ext cx="1797373" cy="714756"/>
        </a:xfrm>
        <a:prstGeom prst="roundRect">
          <a:avLst>
            <a:gd name="adj" fmla="val 10000"/>
          </a:avLst>
        </a:prstGeom>
        <a:solidFill>
          <a:schemeClr val="bg2">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smtClean="0"/>
            <a:t>Efficiency</a:t>
          </a:r>
          <a:endParaRPr lang="en-US" sz="2300" kern="1200" dirty="0"/>
        </a:p>
      </dsp:txBody>
      <dsp:txXfrm>
        <a:off x="816878" y="2178304"/>
        <a:ext cx="1797373" cy="714756"/>
      </dsp:txXfrm>
    </dsp:sp>
    <dsp:sp modelId="{0D9BDB84-AA83-4A42-BAF6-F59560926037}">
      <dsp:nvSpPr>
        <dsp:cNvPr id="0" name=""/>
        <dsp:cNvSpPr/>
      </dsp:nvSpPr>
      <dsp:spPr>
        <a:xfrm>
          <a:off x="3029541" y="867918"/>
          <a:ext cx="2022044" cy="1667764"/>
        </a:xfrm>
        <a:prstGeom prst="roundRect">
          <a:avLst>
            <a:gd name="adj" fmla="val 10000"/>
          </a:avLst>
        </a:prstGeom>
        <a:solidFill>
          <a:schemeClr val="lt1">
            <a:alpha val="90000"/>
            <a:hueOff val="0"/>
            <a:satOff val="0"/>
            <a:lumOff val="0"/>
            <a:alphaOff val="0"/>
          </a:schemeClr>
        </a:solidFill>
        <a:ln w="9525" cap="flat" cmpd="sng" algn="ctr">
          <a:solidFill>
            <a:schemeClr val="bg2">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1435" tIns="51435" rIns="51435" bIns="51435" numCol="1" spcCol="1270" anchor="t" anchorCtr="0">
          <a:noAutofit/>
        </a:bodyPr>
        <a:lstStyle/>
        <a:p>
          <a:pPr marL="228600" lvl="1" indent="-228600" algn="l" defTabSz="1200150">
            <a:lnSpc>
              <a:spcPct val="90000"/>
            </a:lnSpc>
            <a:spcBef>
              <a:spcPct val="0"/>
            </a:spcBef>
            <a:spcAft>
              <a:spcPct val="15000"/>
            </a:spcAft>
            <a:buChar char="••"/>
          </a:pPr>
          <a:r>
            <a:rPr lang="en-US" sz="2700" kern="1200" dirty="0" smtClean="0"/>
            <a:t>Achieving greater results</a:t>
          </a:r>
          <a:endParaRPr lang="en-US" sz="2700" kern="1200" dirty="0"/>
        </a:p>
      </dsp:txBody>
      <dsp:txXfrm>
        <a:off x="3029541" y="1225296"/>
        <a:ext cx="2022044" cy="1310386"/>
      </dsp:txXfrm>
    </dsp:sp>
    <dsp:sp modelId="{90697196-47BD-BA4A-AA01-5811AA2C8096}">
      <dsp:nvSpPr>
        <dsp:cNvPr id="0" name=""/>
        <dsp:cNvSpPr/>
      </dsp:nvSpPr>
      <dsp:spPr>
        <a:xfrm>
          <a:off x="4124726" y="-198517"/>
          <a:ext cx="2617251" cy="2617251"/>
        </a:xfrm>
        <a:prstGeom prst="circularArrow">
          <a:avLst>
            <a:gd name="adj1" fmla="val 3332"/>
            <a:gd name="adj2" fmla="val 411796"/>
            <a:gd name="adj3" fmla="val 19412694"/>
            <a:gd name="adj4" fmla="val 12575511"/>
            <a:gd name="adj5" fmla="val 3888"/>
          </a:avLst>
        </a:prstGeom>
        <a:solidFill>
          <a:schemeClr val="bg2">
            <a:lumMod val="60000"/>
            <a:lumOff val="40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AFF5D36-AB8E-E645-A76F-3971E3928D6A}">
      <dsp:nvSpPr>
        <dsp:cNvPr id="0" name=""/>
        <dsp:cNvSpPr/>
      </dsp:nvSpPr>
      <dsp:spPr>
        <a:xfrm>
          <a:off x="3478885" y="510540"/>
          <a:ext cx="1797373" cy="714756"/>
        </a:xfrm>
        <a:prstGeom prst="roundRect">
          <a:avLst>
            <a:gd name="adj" fmla="val 10000"/>
          </a:avLst>
        </a:prstGeom>
        <a:solidFill>
          <a:schemeClr val="bg2">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smtClean="0"/>
            <a:t>Performance</a:t>
          </a:r>
          <a:endParaRPr lang="en-US" sz="2300" kern="1200" dirty="0"/>
        </a:p>
      </dsp:txBody>
      <dsp:txXfrm>
        <a:off x="3478885" y="510540"/>
        <a:ext cx="1797373" cy="714756"/>
      </dsp:txXfrm>
    </dsp:sp>
    <dsp:sp modelId="{CB725A3C-7A41-D541-9066-ECFB64530AC7}">
      <dsp:nvSpPr>
        <dsp:cNvPr id="0" name=""/>
        <dsp:cNvSpPr/>
      </dsp:nvSpPr>
      <dsp:spPr>
        <a:xfrm>
          <a:off x="5691548" y="867918"/>
          <a:ext cx="2022044" cy="1667764"/>
        </a:xfrm>
        <a:prstGeom prst="roundRect">
          <a:avLst>
            <a:gd name="adj" fmla="val 10000"/>
          </a:avLst>
        </a:prstGeom>
        <a:solidFill>
          <a:schemeClr val="lt1">
            <a:alpha val="90000"/>
            <a:hueOff val="0"/>
            <a:satOff val="0"/>
            <a:lumOff val="0"/>
            <a:alphaOff val="0"/>
          </a:schemeClr>
        </a:solidFill>
        <a:ln w="9525" cap="flat" cmpd="sng" algn="ctr">
          <a:solidFill>
            <a:schemeClr val="bg2">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1435" tIns="51435" rIns="51435" bIns="51435" numCol="1" spcCol="1270" anchor="t" anchorCtr="0">
          <a:noAutofit/>
        </a:bodyPr>
        <a:lstStyle/>
        <a:p>
          <a:pPr marL="228600" lvl="1" indent="-228600" algn="l" defTabSz="1200150">
            <a:lnSpc>
              <a:spcPct val="90000"/>
            </a:lnSpc>
            <a:spcBef>
              <a:spcPct val="0"/>
            </a:spcBef>
            <a:spcAft>
              <a:spcPct val="15000"/>
            </a:spcAft>
            <a:buChar char="••"/>
          </a:pPr>
          <a:r>
            <a:rPr lang="en-US" sz="2700" kern="1200" dirty="0" smtClean="0"/>
            <a:t>Creating positive change</a:t>
          </a:r>
          <a:endParaRPr lang="en-US" sz="2700" kern="1200" dirty="0"/>
        </a:p>
      </dsp:txBody>
      <dsp:txXfrm>
        <a:off x="5691548" y="867918"/>
        <a:ext cx="2022044" cy="1310386"/>
      </dsp:txXfrm>
    </dsp:sp>
    <dsp:sp modelId="{E439F8CB-AA79-2A4E-BEDD-EA0615D9DA4E}">
      <dsp:nvSpPr>
        <dsp:cNvPr id="0" name=""/>
        <dsp:cNvSpPr/>
      </dsp:nvSpPr>
      <dsp:spPr>
        <a:xfrm>
          <a:off x="6140891" y="2178304"/>
          <a:ext cx="1797373" cy="714756"/>
        </a:xfrm>
        <a:prstGeom prst="roundRect">
          <a:avLst>
            <a:gd name="adj" fmla="val 10000"/>
          </a:avLst>
        </a:prstGeom>
        <a:solidFill>
          <a:schemeClr val="bg2">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3815" tIns="29210" rIns="43815" bIns="29210" numCol="1" spcCol="1270" anchor="ctr" anchorCtr="0">
          <a:noAutofit/>
        </a:bodyPr>
        <a:lstStyle/>
        <a:p>
          <a:pPr lvl="0" algn="ctr" defTabSz="1022350">
            <a:lnSpc>
              <a:spcPct val="90000"/>
            </a:lnSpc>
            <a:spcBef>
              <a:spcPct val="0"/>
            </a:spcBef>
            <a:spcAft>
              <a:spcPct val="35000"/>
            </a:spcAft>
          </a:pPr>
          <a:r>
            <a:rPr lang="en-US" sz="2300" kern="1200" dirty="0" smtClean="0"/>
            <a:t>Impact</a:t>
          </a:r>
          <a:endParaRPr lang="en-US" sz="2300" kern="1200" dirty="0"/>
        </a:p>
      </dsp:txBody>
      <dsp:txXfrm>
        <a:off x="6140891" y="2178304"/>
        <a:ext cx="1797373" cy="714756"/>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08AE5798-A0DD-4DC2-93A6-FEC24ED56F39}">
      <dsp:nvSpPr>
        <dsp:cNvPr id="0" name=""/>
        <dsp:cNvSpPr/>
      </dsp:nvSpPr>
      <dsp:spPr>
        <a:xfrm>
          <a:off x="4143" y="48098"/>
          <a:ext cx="1588293" cy="489600"/>
        </a:xfrm>
        <a:prstGeom prst="rect">
          <a:avLst/>
        </a:prstGeom>
        <a:solidFill>
          <a:schemeClr val="accent2">
            <a:lumMod val="75000"/>
          </a:schemeClr>
        </a:solidFill>
        <a:ln w="25400" cap="flat" cmpd="sng" algn="ctr">
          <a:solidFill>
            <a:schemeClr val="accent1">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b="1" kern="1200">
              <a:solidFill>
                <a:schemeClr val="bg2">
                  <a:lumMod val="50000"/>
                </a:schemeClr>
              </a:solidFill>
              <a:latin typeface="HELVETICA" pitchFamily="34" charset="0"/>
              <a:cs typeface="HELVETICA" pitchFamily="34" charset="0"/>
            </a:rPr>
            <a:t>CONNECT</a:t>
          </a:r>
        </a:p>
      </dsp:txBody>
      <dsp:txXfrm>
        <a:off x="4143" y="48098"/>
        <a:ext cx="1588293" cy="489600"/>
      </dsp:txXfrm>
    </dsp:sp>
    <dsp:sp modelId="{5798B592-20AD-4763-939B-FCCB87AB1168}">
      <dsp:nvSpPr>
        <dsp:cNvPr id="0" name=""/>
        <dsp:cNvSpPr/>
      </dsp:nvSpPr>
      <dsp:spPr>
        <a:xfrm>
          <a:off x="4143" y="537698"/>
          <a:ext cx="1588293" cy="413860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71120" bIns="80010" numCol="1" spcCol="1270" anchor="t" anchorCtr="0">
          <a:noAutofit/>
        </a:bodyPr>
        <a:lstStyle/>
        <a:p>
          <a:pPr marL="57150" lvl="1" indent="-57150" algn="l" defTabSz="444500">
            <a:lnSpc>
              <a:spcPct val="90000"/>
            </a:lnSpc>
            <a:spcBef>
              <a:spcPct val="0"/>
            </a:spcBef>
            <a:spcAft>
              <a:spcPct val="15000"/>
            </a:spcAft>
            <a:buChar char="••"/>
          </a:pPr>
          <a:r>
            <a:rPr lang="en-US" sz="1000" kern="1200" dirty="0">
              <a:latin typeface="HELVETICA" pitchFamily="34" charset="0"/>
              <a:cs typeface="HELVETICA" pitchFamily="34" charset="0"/>
            </a:rPr>
            <a:t>Submitting the Presidents Bio Data on time</a:t>
          </a:r>
        </a:p>
        <a:p>
          <a:pPr marL="57150" lvl="1" indent="-57150" algn="l" defTabSz="444500">
            <a:lnSpc>
              <a:spcPct val="90000"/>
            </a:lnSpc>
            <a:spcBef>
              <a:spcPct val="0"/>
            </a:spcBef>
            <a:spcAft>
              <a:spcPct val="15000"/>
            </a:spcAft>
            <a:buChar char="••"/>
          </a:pPr>
          <a:r>
            <a:rPr lang="en-US" sz="1000" kern="1200" dirty="0">
              <a:latin typeface="HELVETICA" pitchFamily="34" charset="0"/>
              <a:cs typeface="HELVETICA" pitchFamily="34" charset="0"/>
            </a:rPr>
            <a:t>Submitting the Membership List on time</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Holding 4 GMMs in a year</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President attending 1 RCM</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Representative attending 1 ACM</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Releasing 2 online/social media PR</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Sharing 1 Impact Story</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Promoting JCI Week once, in whatever media</a:t>
          </a:r>
        </a:p>
        <a:p>
          <a:pPr marL="57150" lvl="1" indent="-57150" algn="l" defTabSz="444500">
            <a:lnSpc>
              <a:spcPct val="90000"/>
            </a:lnSpc>
            <a:spcBef>
              <a:spcPct val="0"/>
            </a:spcBef>
            <a:spcAft>
              <a:spcPct val="15000"/>
            </a:spcAft>
            <a:buChar char="••"/>
          </a:pPr>
          <a:r>
            <a:rPr lang="en-US" sz="1000" kern="1200" dirty="0">
              <a:latin typeface="HELVETICA" pitchFamily="34" charset="0"/>
              <a:cs typeface="HELVETICA" pitchFamily="34" charset="0"/>
            </a:rPr>
            <a:t>LO President Attending either the President Academy or Midyear Academy</a:t>
          </a:r>
        </a:p>
      </dsp:txBody>
      <dsp:txXfrm>
        <a:off x="4143" y="537698"/>
        <a:ext cx="1588293" cy="4138602"/>
      </dsp:txXfrm>
    </dsp:sp>
    <dsp:sp modelId="{4CADB05E-A0E2-41FA-B251-8A432F4F575B}">
      <dsp:nvSpPr>
        <dsp:cNvPr id="0" name=""/>
        <dsp:cNvSpPr/>
      </dsp:nvSpPr>
      <dsp:spPr>
        <a:xfrm>
          <a:off x="1814798" y="48098"/>
          <a:ext cx="1588293" cy="489600"/>
        </a:xfrm>
        <a:prstGeom prst="rect">
          <a:avLst/>
        </a:prstGeom>
        <a:solidFill>
          <a:schemeClr val="accent2">
            <a:lumMod val="75000"/>
          </a:schemeClr>
        </a:solidFill>
        <a:ln w="25400" cap="flat" cmpd="sng" algn="ctr">
          <a:solidFill>
            <a:schemeClr val="accent1">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b="1" kern="1200">
              <a:solidFill>
                <a:schemeClr val="bg2">
                  <a:lumMod val="50000"/>
                </a:schemeClr>
              </a:solidFill>
              <a:latin typeface="HELVETICA" pitchFamily="34" charset="0"/>
              <a:cs typeface="HELVETICA" pitchFamily="34" charset="0"/>
            </a:rPr>
            <a:t>MOTIVATE</a:t>
          </a:r>
        </a:p>
      </dsp:txBody>
      <dsp:txXfrm>
        <a:off x="1814798" y="48098"/>
        <a:ext cx="1588293" cy="489600"/>
      </dsp:txXfrm>
    </dsp:sp>
    <dsp:sp modelId="{39738B1C-C258-46F6-9B1E-B9B99FE31CF7}">
      <dsp:nvSpPr>
        <dsp:cNvPr id="0" name=""/>
        <dsp:cNvSpPr/>
      </dsp:nvSpPr>
      <dsp:spPr>
        <a:xfrm>
          <a:off x="1814798" y="537698"/>
          <a:ext cx="1588293" cy="413860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71120" bIns="80010" numCol="1" spcCol="1270" anchor="t" anchorCtr="0">
          <a:noAutofit/>
        </a:bodyPr>
        <a:lstStyle/>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Hosting 1 JCI Impact with 6 members in attendance</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Hosting 1 JCI Achieve with 6 members in attendance</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Hosting ACF Orientation with 6 members in attendance</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Hosting Project Management or Parliamentary Course with 6 members in attendance</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Conducting 3 Opportunity to Impact (NMO)</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Hosting another 2 Other Training/Non Official Course with 5 members in attendance</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LTD Attending 1 Area Training Forum</a:t>
          </a:r>
        </a:p>
        <a:p>
          <a:pPr marL="57150" lvl="1" indent="-57150" algn="l" defTabSz="444500">
            <a:lnSpc>
              <a:spcPct val="90000"/>
            </a:lnSpc>
            <a:spcBef>
              <a:spcPct val="0"/>
            </a:spcBef>
            <a:spcAft>
              <a:spcPct val="15000"/>
            </a:spcAft>
            <a:buChar char="••"/>
          </a:pPr>
          <a:r>
            <a:rPr lang="en-US" sz="1000" kern="1200" dirty="0">
              <a:latin typeface="HELVETICA" pitchFamily="34" charset="0"/>
              <a:cs typeface="HELVETICA" pitchFamily="34" charset="0"/>
            </a:rPr>
            <a:t>Participating in the Area Training Month: Conducting 1 Community Training </a:t>
          </a:r>
          <a:r>
            <a:rPr lang="en-US" sz="1000" kern="1200" dirty="0" err="1" smtClean="0">
              <a:latin typeface="HELVETICA" pitchFamily="34" charset="0"/>
              <a:cs typeface="HELVETICA" pitchFamily="34" charset="0"/>
            </a:rPr>
            <a:t>w</a:t>
          </a:r>
          <a:r>
            <a:rPr lang="en-US" sz="1000" kern="1200" dirty="0" smtClean="0">
              <a:latin typeface="HELVETICA" pitchFamily="34" charset="0"/>
              <a:cs typeface="HELVETICA" pitchFamily="34" charset="0"/>
            </a:rPr>
            <a:t>/ </a:t>
          </a:r>
          <a:r>
            <a:rPr lang="en-US" sz="1000" kern="1200" dirty="0">
              <a:latin typeface="HELVETICA" pitchFamily="34" charset="0"/>
              <a:cs typeface="HELVETICA" pitchFamily="34" charset="0"/>
            </a:rPr>
            <a:t>5 members in attendance</a:t>
          </a:r>
        </a:p>
      </dsp:txBody>
      <dsp:txXfrm>
        <a:off x="1814798" y="537698"/>
        <a:ext cx="1588293" cy="4138602"/>
      </dsp:txXfrm>
    </dsp:sp>
    <dsp:sp modelId="{7FD22C63-FF73-4B2F-827A-789566E1DF6A}">
      <dsp:nvSpPr>
        <dsp:cNvPr id="0" name=""/>
        <dsp:cNvSpPr/>
      </dsp:nvSpPr>
      <dsp:spPr>
        <a:xfrm>
          <a:off x="3625452" y="48098"/>
          <a:ext cx="1588293" cy="489600"/>
        </a:xfrm>
        <a:prstGeom prst="rect">
          <a:avLst/>
        </a:prstGeom>
        <a:solidFill>
          <a:schemeClr val="accent2">
            <a:lumMod val="75000"/>
          </a:schemeClr>
        </a:solidFill>
        <a:ln w="25400" cap="flat" cmpd="sng" algn="ctr">
          <a:solidFill>
            <a:schemeClr val="accent1">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b="1" kern="1200">
              <a:solidFill>
                <a:schemeClr val="bg2">
                  <a:lumMod val="50000"/>
                </a:schemeClr>
              </a:solidFill>
              <a:latin typeface="HELVETICA" pitchFamily="34" charset="0"/>
              <a:cs typeface="HELVETICA" pitchFamily="34" charset="0"/>
            </a:rPr>
            <a:t>IMPACT</a:t>
          </a:r>
        </a:p>
      </dsp:txBody>
      <dsp:txXfrm>
        <a:off x="3625452" y="48098"/>
        <a:ext cx="1588293" cy="489600"/>
      </dsp:txXfrm>
    </dsp:sp>
    <dsp:sp modelId="{0D3704F0-A55C-4EC3-9077-AAF87A3C2D27}">
      <dsp:nvSpPr>
        <dsp:cNvPr id="0" name=""/>
        <dsp:cNvSpPr/>
      </dsp:nvSpPr>
      <dsp:spPr>
        <a:xfrm>
          <a:off x="3625452" y="537698"/>
          <a:ext cx="1588293" cy="413860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71120" bIns="80010" numCol="1" spcCol="1270" anchor="t" anchorCtr="0">
          <a:noAutofit/>
        </a:bodyPr>
        <a:lstStyle/>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Organizing 1 UNMDG Projects in January UNMDG Month</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Organizing 1 other UNMDG Project in any other months</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Participating in YLEA covering 5 Students</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Participating/Celebrating National JCI Week </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Hosting 1 Other Community Project</a:t>
          </a:r>
        </a:p>
      </dsp:txBody>
      <dsp:txXfrm>
        <a:off x="3625452" y="537698"/>
        <a:ext cx="1588293" cy="4138602"/>
      </dsp:txXfrm>
    </dsp:sp>
    <dsp:sp modelId="{A6706506-6C25-4DE6-A6F2-60703EAF6507}">
      <dsp:nvSpPr>
        <dsp:cNvPr id="0" name=""/>
        <dsp:cNvSpPr/>
      </dsp:nvSpPr>
      <dsp:spPr>
        <a:xfrm>
          <a:off x="5436107" y="48098"/>
          <a:ext cx="1588293" cy="489600"/>
        </a:xfrm>
        <a:prstGeom prst="rect">
          <a:avLst/>
        </a:prstGeom>
        <a:solidFill>
          <a:schemeClr val="accent2">
            <a:lumMod val="75000"/>
          </a:schemeClr>
        </a:solidFill>
        <a:ln w="25400" cap="flat" cmpd="sng" algn="ctr">
          <a:solidFill>
            <a:schemeClr val="accent1">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b="1" kern="1200">
              <a:solidFill>
                <a:schemeClr val="bg2">
                  <a:lumMod val="50000"/>
                </a:schemeClr>
              </a:solidFill>
              <a:latin typeface="HELVETICA" pitchFamily="34" charset="0"/>
              <a:cs typeface="HELVETICA" pitchFamily="34" charset="0"/>
            </a:rPr>
            <a:t>COLLABORATE</a:t>
          </a:r>
        </a:p>
      </dsp:txBody>
      <dsp:txXfrm>
        <a:off x="5436107" y="48098"/>
        <a:ext cx="1588293" cy="489600"/>
      </dsp:txXfrm>
    </dsp:sp>
    <dsp:sp modelId="{FBC541D9-4117-4B4C-92FA-47A4D68C9274}">
      <dsp:nvSpPr>
        <dsp:cNvPr id="0" name=""/>
        <dsp:cNvSpPr/>
      </dsp:nvSpPr>
      <dsp:spPr>
        <a:xfrm>
          <a:off x="5436107" y="537698"/>
          <a:ext cx="1588293" cy="413860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71120" bIns="80010" numCol="1" spcCol="1270" anchor="t" anchorCtr="0">
          <a:noAutofit/>
        </a:bodyPr>
        <a:lstStyle/>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LO President attending Area Conference with 3 other members</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1 Member attending the National Convention</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Submitting 2 entries to the Area Awards</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Endorsing 1 Judge to the Area Awards</a:t>
          </a:r>
        </a:p>
      </dsp:txBody>
      <dsp:txXfrm>
        <a:off x="5436107" y="537698"/>
        <a:ext cx="1588293" cy="4138602"/>
      </dsp:txXfrm>
    </dsp:sp>
    <dsp:sp modelId="{0A9B301A-0B8C-412C-940D-6EC3AF3D9FF6}">
      <dsp:nvSpPr>
        <dsp:cNvPr id="0" name=""/>
        <dsp:cNvSpPr/>
      </dsp:nvSpPr>
      <dsp:spPr>
        <a:xfrm>
          <a:off x="7246762" y="48098"/>
          <a:ext cx="1588293" cy="489600"/>
        </a:xfrm>
        <a:prstGeom prst="rect">
          <a:avLst/>
        </a:prstGeom>
        <a:solidFill>
          <a:schemeClr val="accent2">
            <a:lumMod val="75000"/>
          </a:schemeClr>
        </a:solidFill>
        <a:ln w="25400" cap="flat" cmpd="sng" algn="ctr">
          <a:solidFill>
            <a:schemeClr val="accent1">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99568" tIns="56896" rIns="99568" bIns="56896" numCol="1" spcCol="1270" anchor="ctr" anchorCtr="0">
          <a:noAutofit/>
        </a:bodyPr>
        <a:lstStyle/>
        <a:p>
          <a:pPr lvl="0" algn="ctr" defTabSz="622300">
            <a:lnSpc>
              <a:spcPct val="90000"/>
            </a:lnSpc>
            <a:spcBef>
              <a:spcPct val="0"/>
            </a:spcBef>
            <a:spcAft>
              <a:spcPct val="35000"/>
            </a:spcAft>
          </a:pPr>
          <a:r>
            <a:rPr lang="en-US" sz="1400" b="1" kern="1200">
              <a:solidFill>
                <a:schemeClr val="bg2">
                  <a:lumMod val="50000"/>
                </a:schemeClr>
              </a:solidFill>
              <a:latin typeface="HELVETICA" pitchFamily="34" charset="0"/>
              <a:cs typeface="HELVETICA" pitchFamily="34" charset="0"/>
            </a:rPr>
            <a:t>INVEST</a:t>
          </a:r>
        </a:p>
      </dsp:txBody>
      <dsp:txXfrm>
        <a:off x="7246762" y="48098"/>
        <a:ext cx="1588293" cy="489600"/>
      </dsp:txXfrm>
    </dsp:sp>
    <dsp:sp modelId="{62EB0807-0203-4386-B39A-388B42981C81}">
      <dsp:nvSpPr>
        <dsp:cNvPr id="0" name=""/>
        <dsp:cNvSpPr/>
      </dsp:nvSpPr>
      <dsp:spPr>
        <a:xfrm>
          <a:off x="7246762" y="537698"/>
          <a:ext cx="1588293" cy="413860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71120" bIns="80010" numCol="1" spcCol="1270" anchor="t" anchorCtr="0">
          <a:noAutofit/>
        </a:bodyPr>
        <a:lstStyle/>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Organizing 1 Fund Raising Project</a:t>
          </a:r>
        </a:p>
        <a:p>
          <a:pPr marL="57150" lvl="1" indent="-57150" algn="l" defTabSz="444500">
            <a:lnSpc>
              <a:spcPct val="90000"/>
            </a:lnSpc>
            <a:spcBef>
              <a:spcPct val="0"/>
            </a:spcBef>
            <a:spcAft>
              <a:spcPct val="15000"/>
            </a:spcAft>
            <a:buChar char="••"/>
          </a:pPr>
          <a:r>
            <a:rPr lang="en-US" sz="1000" kern="1200">
              <a:latin typeface="HELVETICA" pitchFamily="34" charset="0"/>
              <a:cs typeface="HELVETICA" pitchFamily="34" charset="0"/>
            </a:rPr>
            <a:t>Submitting 2 members profile for the JCI Business and Trade Directory</a:t>
          </a:r>
        </a:p>
      </dsp:txBody>
      <dsp:txXfrm>
        <a:off x="7246762" y="537698"/>
        <a:ext cx="1588293" cy="413860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16387"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sp>
      <p:sp>
        <p:nvSpPr>
          <p:cNvPr id="16389"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6390"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16391"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FBDE44B2-A763-4E0A-A71C-2F0A91D0C986}" type="slidenum">
              <a:rPr lang="en-US"/>
              <a:pPr>
                <a:defRPr/>
              </a:pPr>
              <a:t>‹#›</a:t>
            </a:fld>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66853629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1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5122" name="Notes Placeholder 2"/>
          <p:cNvSpPr>
            <a:spLocks noGrp="1"/>
          </p:cNvSpPr>
          <p:nvPr>
            <p:ph type="body" idx="1"/>
          </p:nvPr>
        </p:nvSpPr>
        <p:spPr bwMode="auto">
          <a:noFill/>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txBody>
          <a:bodyPr/>
          <a:lstStyle/>
          <a:p>
            <a:pPr marL="228600" indent="-228600" eaLnBrk="1" hangingPunct="1">
              <a:lnSpc>
                <a:spcPct val="80000"/>
              </a:lnSpc>
              <a:spcBef>
                <a:spcPct val="0"/>
              </a:spcBef>
            </a:pPr>
            <a:r>
              <a:rPr lang="en-US" sz="900" dirty="0" smtClean="0">
                <a:latin typeface="Calibri" charset="0"/>
                <a:ea typeface="ＭＳ Ｐゴシック" charset="0"/>
                <a:cs typeface="ＭＳ Ｐゴシック" charset="0"/>
              </a:rPr>
              <a:t>NOTES:</a:t>
            </a:r>
          </a:p>
          <a:p>
            <a:pPr marL="228600" indent="-228600" eaLnBrk="1" hangingPunct="1">
              <a:lnSpc>
                <a:spcPct val="80000"/>
              </a:lnSpc>
              <a:spcBef>
                <a:spcPct val="0"/>
              </a:spcBef>
            </a:pPr>
            <a:endParaRPr lang="en-US" sz="900" dirty="0" smtClean="0">
              <a:latin typeface="Calibri" charset="0"/>
              <a:ea typeface="ＭＳ Ｐゴシック" charset="0"/>
              <a:cs typeface="ＭＳ Ｐゴシック" charset="0"/>
            </a:endParaRPr>
          </a:p>
          <a:p>
            <a:pPr marL="228600" indent="-228600" eaLnBrk="1" hangingPunct="1">
              <a:lnSpc>
                <a:spcPct val="80000"/>
              </a:lnSpc>
              <a:spcBef>
                <a:spcPct val="0"/>
              </a:spcBef>
            </a:pPr>
            <a:r>
              <a:rPr lang="en-US" sz="900" dirty="0" smtClean="0">
                <a:latin typeface="Calibri" charset="0"/>
                <a:ea typeface="ＭＳ Ｐゴシック" charset="0"/>
                <a:cs typeface="ＭＳ Ｐゴシック" charset="0"/>
              </a:rPr>
              <a:t>Please have the following prepared before the Cascade</a:t>
            </a:r>
          </a:p>
          <a:p>
            <a:pPr marL="228600" indent="-228600" eaLnBrk="1" hangingPunct="1">
              <a:lnSpc>
                <a:spcPct val="80000"/>
              </a:lnSpc>
              <a:spcBef>
                <a:spcPct val="0"/>
              </a:spcBef>
            </a:pPr>
            <a:endParaRPr lang="en-US" sz="900" dirty="0" smtClean="0">
              <a:latin typeface="Calibri" charset="0"/>
              <a:ea typeface="ＭＳ Ｐゴシック" charset="0"/>
              <a:cs typeface="ＭＳ Ｐゴシック" charset="0"/>
            </a:endParaRPr>
          </a:p>
          <a:p>
            <a:pPr marL="228600" indent="-228600" eaLnBrk="1" hangingPunct="1">
              <a:lnSpc>
                <a:spcPct val="80000"/>
              </a:lnSpc>
              <a:spcBef>
                <a:spcPct val="0"/>
              </a:spcBef>
            </a:pPr>
            <a:r>
              <a:rPr lang="en-US" sz="900" dirty="0" smtClean="0">
                <a:latin typeface="Calibri" charset="0"/>
                <a:ea typeface="ＭＳ Ｐゴシック" charset="0"/>
                <a:cs typeface="ＭＳ Ｐゴシック" charset="0"/>
              </a:rPr>
              <a:t>Requirements: </a:t>
            </a:r>
          </a:p>
          <a:p>
            <a:pPr marL="228600" indent="-228600" eaLnBrk="1" hangingPunct="1">
              <a:lnSpc>
                <a:spcPct val="80000"/>
              </a:lnSpc>
              <a:spcBef>
                <a:spcPct val="0"/>
              </a:spcBef>
              <a:buAutoNum type="arabicPeriod"/>
            </a:pPr>
            <a:r>
              <a:rPr lang="en-US" sz="900" baseline="0" dirty="0" smtClean="0">
                <a:latin typeface="Calibri" charset="0"/>
                <a:ea typeface="ＭＳ Ｐゴシック" charset="0"/>
                <a:cs typeface="ＭＳ Ｐゴシック" charset="0"/>
              </a:rPr>
              <a:t>Printed JCIPEA Template (for sharing per LO)</a:t>
            </a:r>
          </a:p>
          <a:p>
            <a:pPr marL="228600" indent="-228600" eaLnBrk="1" hangingPunct="1">
              <a:lnSpc>
                <a:spcPct val="80000"/>
              </a:lnSpc>
              <a:spcBef>
                <a:spcPct val="0"/>
              </a:spcBef>
              <a:buAutoNum type="arabicPeriod"/>
            </a:pPr>
            <a:r>
              <a:rPr lang="en-US" sz="900" baseline="0" dirty="0" smtClean="0">
                <a:latin typeface="Calibri" charset="0"/>
                <a:ea typeface="ＭＳ Ｐゴシック" charset="0"/>
                <a:cs typeface="ＭＳ Ｐゴシック" charset="0"/>
              </a:rPr>
              <a:t>Printed JCIPEA Primer (for sharing per LO)</a:t>
            </a:r>
          </a:p>
          <a:p>
            <a:pPr marL="228600" indent="-228600" eaLnBrk="1" hangingPunct="1">
              <a:lnSpc>
                <a:spcPct val="80000"/>
              </a:lnSpc>
              <a:spcBef>
                <a:spcPct val="0"/>
              </a:spcBef>
              <a:buAutoNum type="arabicPeriod"/>
            </a:pPr>
            <a:r>
              <a:rPr lang="en-US" sz="900" baseline="0" dirty="0" smtClean="0">
                <a:latin typeface="Calibri" charset="0"/>
                <a:ea typeface="ＭＳ Ｐゴシック" charset="0"/>
                <a:cs typeface="ＭＳ Ｐゴシック" charset="0"/>
              </a:rPr>
              <a:t>Printed JCIP Project Completion Report (one for each participant)</a:t>
            </a:r>
          </a:p>
          <a:p>
            <a:pPr marL="228600" indent="-228600" eaLnBrk="1" hangingPunct="1">
              <a:lnSpc>
                <a:spcPct val="80000"/>
              </a:lnSpc>
              <a:spcBef>
                <a:spcPct val="0"/>
              </a:spcBef>
              <a:buAutoNum type="arabicPeriod"/>
            </a:pPr>
            <a:r>
              <a:rPr lang="en-US" sz="900" baseline="0" dirty="0" smtClean="0">
                <a:latin typeface="Calibri" charset="0"/>
                <a:ea typeface="ＭＳ Ｐゴシック" charset="0"/>
                <a:cs typeface="ＭＳ Ｐゴシック" charset="0"/>
              </a:rPr>
              <a:t>Printed JCIP LO Monthly Accomplishment Report (for sharing per LO)</a:t>
            </a:r>
          </a:p>
          <a:p>
            <a:pPr marL="228600" indent="-228600" eaLnBrk="1" hangingPunct="1">
              <a:lnSpc>
                <a:spcPct val="80000"/>
              </a:lnSpc>
              <a:spcBef>
                <a:spcPct val="0"/>
              </a:spcBef>
              <a:buNone/>
            </a:pPr>
            <a:endParaRPr lang="en-US" sz="900" baseline="0" dirty="0" smtClean="0">
              <a:latin typeface="Calibri" charset="0"/>
              <a:ea typeface="ＭＳ Ｐゴシック" charset="0"/>
              <a:cs typeface="ＭＳ Ｐゴシック" charset="0"/>
            </a:endParaRPr>
          </a:p>
          <a:p>
            <a:pPr marL="228600" indent="-228600" eaLnBrk="1" hangingPunct="1">
              <a:lnSpc>
                <a:spcPct val="80000"/>
              </a:lnSpc>
              <a:spcBef>
                <a:spcPct val="0"/>
              </a:spcBef>
              <a:buNone/>
            </a:pPr>
            <a:r>
              <a:rPr lang="en-US" sz="900" dirty="0" smtClean="0">
                <a:latin typeface="Calibri" charset="0"/>
                <a:ea typeface="ＭＳ Ｐゴシック" charset="0"/>
                <a:cs typeface="ＭＳ Ｐゴシック" charset="0"/>
              </a:rPr>
              <a:t>Encourage LO Secretaries</a:t>
            </a:r>
            <a:r>
              <a:rPr lang="en-US" sz="900" baseline="0" dirty="0" smtClean="0">
                <a:latin typeface="Calibri" charset="0"/>
                <a:ea typeface="ＭＳ Ｐゴシック" charset="0"/>
                <a:cs typeface="ＭＳ Ｐゴシック" charset="0"/>
              </a:rPr>
              <a:t>, </a:t>
            </a:r>
            <a:r>
              <a:rPr lang="en-US" sz="900" baseline="0" dirty="0" err="1" smtClean="0">
                <a:latin typeface="Calibri" charset="0"/>
                <a:ea typeface="ＭＳ Ｐゴシック" charset="0"/>
                <a:cs typeface="ＭＳ Ｐゴシック" charset="0"/>
              </a:rPr>
              <a:t>LTDs</a:t>
            </a:r>
            <a:r>
              <a:rPr lang="en-US" sz="900" baseline="0" dirty="0" smtClean="0">
                <a:latin typeface="Calibri" charset="0"/>
                <a:ea typeface="ＭＳ Ｐゴシック" charset="0"/>
                <a:cs typeface="ＭＳ Ｐゴシック" charset="0"/>
              </a:rPr>
              <a:t> and Presidents to attend.</a:t>
            </a:r>
          </a:p>
          <a:p>
            <a:pPr marL="228600" indent="-228600" eaLnBrk="1" hangingPunct="1">
              <a:lnSpc>
                <a:spcPct val="80000"/>
              </a:lnSpc>
              <a:spcBef>
                <a:spcPct val="0"/>
              </a:spcBef>
              <a:buNone/>
            </a:pPr>
            <a:r>
              <a:rPr lang="en-US" sz="900" baseline="0" dirty="0" smtClean="0">
                <a:latin typeface="Calibri" charset="0"/>
                <a:ea typeface="ＭＳ Ｐゴシック" charset="0"/>
                <a:cs typeface="ＭＳ Ｐゴシック" charset="0"/>
              </a:rPr>
              <a:t>Encourage them to bring laptop and share a soft copy of the </a:t>
            </a:r>
            <a:r>
              <a:rPr lang="en-US" sz="900" baseline="0" dirty="0" smtClean="0">
                <a:latin typeface="Calibri" charset="0"/>
                <a:ea typeface="ＭＳ Ｐゴシック" charset="0"/>
                <a:cs typeface="ＭＳ Ｐゴシック" charset="0"/>
              </a:rPr>
              <a:t>template, which they will try as an exercise</a:t>
            </a:r>
            <a:endParaRPr lang="en-US" sz="900" dirty="0">
              <a:latin typeface="Calibri" charset="0"/>
              <a:ea typeface="ＭＳ Ｐゴシック" charset="0"/>
              <a:cs typeface="ＭＳ Ｐゴシック" charset="0"/>
            </a:endParaRPr>
          </a:p>
        </p:txBody>
      </p:sp>
      <p:sp>
        <p:nvSpPr>
          <p:cNvPr id="5123" name="Slide Number Placeholder 3"/>
          <p:cNvSpPr>
            <a:spLocks noGrp="1"/>
          </p:cNvSpPr>
          <p:nvPr>
            <p:ph type="sldNum" sz="quarter" idx="5"/>
          </p:nvPr>
        </p:nvSpPr>
        <p:spPr bwMode="auto">
          <a:noFill/>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003EC0B-6481-0E4E-9257-68B9E8DD4175}" type="slidenum">
              <a:rPr lang="en-US" sz="1200"/>
              <a:pPr eaLnBrk="1" hangingPunct="1"/>
              <a:t>1</a:t>
            </a:fld>
            <a:endParaRPr 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899109-1562-BF47-B14D-7191D214A1BB}" type="slidenum">
              <a:rPr lang="en-US"/>
              <a:pPr/>
              <a:t>10</a:t>
            </a:fld>
            <a:endParaRPr lang="en-US"/>
          </a:p>
        </p:txBody>
      </p:sp>
      <p:sp>
        <p:nvSpPr>
          <p:cNvPr id="19458"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19459" name="Rectangle 3"/>
          <p:cNvSpPr>
            <a:spLocks noGrp="1" noChangeArrowheads="1"/>
          </p:cNvSpPr>
          <p:nvPr>
            <p:ph type="body" idx="1"/>
          </p:nvPr>
        </p:nvSpPr>
        <p:spPr/>
        <p:txBody>
          <a:bodyPr/>
          <a:lstStyle/>
          <a:p>
            <a:pPr marL="228600" indent="-228600"/>
            <a:r>
              <a:rPr lang="en-US" dirty="0" smtClean="0"/>
              <a:t>TALKING POINTS: </a:t>
            </a:r>
          </a:p>
          <a:p>
            <a:pPr marL="228600" indent="-228600"/>
            <a:endParaRPr lang="en-US" baseline="0" dirty="0" smtClean="0"/>
          </a:p>
          <a:p>
            <a:pPr marL="228600" indent="-228600"/>
            <a:r>
              <a:rPr lang="en-US" baseline="0" dirty="0" smtClean="0"/>
              <a:t>“</a:t>
            </a:r>
            <a:r>
              <a:rPr lang="en-US" dirty="0" smtClean="0"/>
              <a:t>With </a:t>
            </a:r>
            <a:r>
              <a:rPr lang="en-US" dirty="0" smtClean="0"/>
              <a:t>just</a:t>
            </a:r>
            <a:r>
              <a:rPr lang="en-US" baseline="0" dirty="0" smtClean="0"/>
              <a:t> 1 year to lead and with the limited resources we have, JCIPEA guides us what to do to ensure that we can still provide a balanced environment to support active citizens drive greater impact.</a:t>
            </a:r>
          </a:p>
          <a:p>
            <a:pPr marL="228600" indent="-228600"/>
            <a:endParaRPr lang="en-US" baseline="0" dirty="0" smtClean="0"/>
          </a:p>
          <a:p>
            <a:pPr marL="228600" indent="-228600"/>
            <a:r>
              <a:rPr lang="en-US" baseline="0" dirty="0" smtClean="0"/>
              <a:t>Regardless of size or membership category, regardless of the maturity in the JCI movement, JCIPEA helps LOs do things right by determining what has to be accomplished and defining parameters how to manage the organization better to stay relevant in the community</a:t>
            </a:r>
            <a:r>
              <a:rPr lang="en-US" baseline="0" dirty="0" smtClean="0"/>
              <a:t>.”</a:t>
            </a: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899109-1562-BF47-B14D-7191D214A1BB}" type="slidenum">
              <a:rPr lang="en-US"/>
              <a:pPr/>
              <a:t>11</a:t>
            </a:fld>
            <a:endParaRPr lang="en-US"/>
          </a:p>
        </p:txBody>
      </p:sp>
      <p:sp>
        <p:nvSpPr>
          <p:cNvPr id="19458"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19459" name="Rectangle 3"/>
          <p:cNvSpPr>
            <a:spLocks noGrp="1" noChangeArrowheads="1"/>
          </p:cNvSpPr>
          <p:nvPr>
            <p:ph type="body" idx="1"/>
          </p:nvPr>
        </p:nvSpPr>
        <p:spPr/>
        <p:txBody>
          <a:bodyPr/>
          <a:lstStyle/>
          <a:p>
            <a:pPr marL="228600" indent="-228600"/>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D6C0F7-44A7-6445-8AE1-D0399D674F70}" type="slidenum">
              <a:rPr lang="en-US">
                <a:solidFill>
                  <a:prstClr val="black"/>
                </a:solidFill>
              </a:rPr>
              <a:pPr/>
              <a:t>12</a:t>
            </a:fld>
            <a:endParaRPr lang="en-US">
              <a:solidFill>
                <a:prstClr val="black"/>
              </a:solidFill>
            </a:endParaRPr>
          </a:p>
        </p:txBody>
      </p:sp>
      <p:sp>
        <p:nvSpPr>
          <p:cNvPr id="207874"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207875" name="Rectangle 3"/>
          <p:cNvSpPr>
            <a:spLocks noGrp="1" noChangeArrowheads="1"/>
          </p:cNvSpPr>
          <p:nvPr>
            <p:ph type="body" idx="1"/>
          </p:nvPr>
        </p:nvSpPr>
        <p:spPr/>
        <p:txBody>
          <a:bodyPr/>
          <a:lstStyle/>
          <a:p>
            <a:pPr marL="228600" indent="-228600"/>
            <a:r>
              <a:rPr lang="en-US" dirty="0" smtClean="0"/>
              <a:t>TALKING POINTS: </a:t>
            </a:r>
          </a:p>
          <a:p>
            <a:pPr marL="228600" indent="-228600"/>
            <a:endParaRPr lang="en-US" dirty="0" smtClean="0"/>
          </a:p>
          <a:p>
            <a:pPr marL="228600" indent="-228600"/>
            <a:r>
              <a:rPr lang="en-US" dirty="0" smtClean="0"/>
              <a:t>“Now,</a:t>
            </a:r>
            <a:r>
              <a:rPr lang="en-US" baseline="0" dirty="0" smtClean="0"/>
              <a:t> let us understand better the JCIPEA Program.”</a:t>
            </a:r>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497C4E-07EF-1840-9116-F9B09FE30C3B}" type="slidenum">
              <a:rPr lang="en-US">
                <a:solidFill>
                  <a:prstClr val="black"/>
                </a:solidFill>
              </a:rPr>
              <a:pPr/>
              <a:t>13</a:t>
            </a:fld>
            <a:endParaRPr lang="en-US">
              <a:solidFill>
                <a:prstClr val="black"/>
              </a:solidFill>
            </a:endParaRPr>
          </a:p>
        </p:txBody>
      </p:sp>
      <p:sp>
        <p:nvSpPr>
          <p:cNvPr id="190466"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190467" name="Rectangle 3"/>
          <p:cNvSpPr>
            <a:spLocks noGrp="1" noChangeArrowheads="1"/>
          </p:cNvSpPr>
          <p:nvPr>
            <p:ph type="body" idx="1"/>
          </p:nvPr>
        </p:nvSpPr>
        <p:spPr/>
        <p:txBody>
          <a:bodyPr/>
          <a:lstStyle/>
          <a:p>
            <a:pPr marL="228600" indent="-228600"/>
            <a:r>
              <a:rPr lang="en-US" dirty="0" smtClean="0"/>
              <a:t>TALKING POINTS: </a:t>
            </a:r>
          </a:p>
          <a:p>
            <a:pPr marL="228600" indent="-228600"/>
            <a:endParaRPr lang="en-US" dirty="0" smtClean="0"/>
          </a:p>
          <a:p>
            <a:pPr marL="228600" indent="-228600"/>
            <a:r>
              <a:rPr lang="en-US" dirty="0" smtClean="0"/>
              <a:t>“Looking back, JCIPEA was created to help us provide</a:t>
            </a:r>
            <a:r>
              <a:rPr lang="en-US" baseline="0" dirty="0" smtClean="0"/>
              <a:t> a balanced environment to empower young active citizens in creating positive change.”</a:t>
            </a:r>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TALKING POINTS: </a:t>
            </a:r>
          </a:p>
          <a:p>
            <a:r>
              <a:rPr lang="en-US" sz="1200" b="1" kern="1200" dirty="0" smtClean="0">
                <a:solidFill>
                  <a:schemeClr val="tx1"/>
                </a:solidFill>
                <a:latin typeface="Arial" charset="0"/>
                <a:ea typeface="ＭＳ Ｐゴシック" charset="-128"/>
                <a:cs typeface="ＭＳ Ｐゴシック" charset="-128"/>
              </a:rPr>
              <a:t/>
            </a:r>
            <a:br>
              <a:rPr lang="en-US" sz="1200" b="1" kern="1200" dirty="0" smtClean="0">
                <a:solidFill>
                  <a:schemeClr val="tx1"/>
                </a:solidFill>
                <a:latin typeface="Arial" charset="0"/>
                <a:ea typeface="ＭＳ Ｐゴシック" charset="-128"/>
                <a:cs typeface="ＭＳ Ｐゴシック" charset="-128"/>
              </a:rPr>
            </a:br>
            <a:r>
              <a:rPr lang="en-US" sz="1200" b="1" kern="1200" dirty="0" smtClean="0">
                <a:solidFill>
                  <a:schemeClr val="tx1"/>
                </a:solidFill>
                <a:latin typeface="Arial" charset="0"/>
                <a:ea typeface="ＭＳ Ｐゴシック" charset="-128"/>
                <a:cs typeface="ＭＳ Ｐゴシック" charset="-128"/>
              </a:rPr>
              <a:t/>
            </a:r>
            <a:br>
              <a:rPr lang="en-US" sz="1200" b="1" kern="1200" dirty="0" smtClean="0">
                <a:solidFill>
                  <a:schemeClr val="tx1"/>
                </a:solidFill>
                <a:latin typeface="Arial" charset="0"/>
                <a:ea typeface="ＭＳ Ｐゴシック" charset="-128"/>
                <a:cs typeface="ＭＳ Ｐゴシック" charset="-128"/>
              </a:rPr>
            </a:br>
            <a:r>
              <a:rPr lang="en-US" sz="1200" b="1" kern="1200" dirty="0" smtClean="0">
                <a:solidFill>
                  <a:schemeClr val="tx1"/>
                </a:solidFill>
                <a:latin typeface="Arial" charset="0"/>
                <a:ea typeface="ＭＳ Ｐゴシック" charset="-128"/>
                <a:cs typeface="ＭＳ Ｐゴシック" charset="-128"/>
              </a:rPr>
              <a:t>“CONNECT</a:t>
            </a:r>
            <a:r>
              <a:rPr lang="en-US" sz="1200" b="1" kern="1200" dirty="0" smtClean="0">
                <a:solidFill>
                  <a:schemeClr val="tx1"/>
                </a:solidFill>
                <a:latin typeface="Arial" charset="0"/>
                <a:ea typeface="ＭＳ Ｐゴシック" charset="-128"/>
                <a:cs typeface="ＭＳ Ｐゴシック" charset="-128"/>
              </a:rPr>
              <a:t>.</a:t>
            </a:r>
            <a:endParaRPr lang="en-US" sz="1200" kern="1200" dirty="0" smtClean="0">
              <a:solidFill>
                <a:schemeClr val="tx1"/>
              </a:solidFill>
              <a:latin typeface="Arial" charset="0"/>
              <a:ea typeface="ＭＳ Ｐゴシック" charset="-128"/>
              <a:cs typeface="ＭＳ Ｐゴシック" charset="-128"/>
            </a:endParaRPr>
          </a:p>
          <a:p>
            <a:r>
              <a:rPr lang="en-US" sz="1200" kern="1200" dirty="0" smtClean="0">
                <a:solidFill>
                  <a:schemeClr val="tx1"/>
                </a:solidFill>
                <a:latin typeface="Arial" charset="0"/>
                <a:ea typeface="ＭＳ Ｐゴシック" charset="-128"/>
                <a:cs typeface="ＭＳ Ｐゴシック" charset="-128"/>
              </a:rPr>
              <a:t>With our goal that </a:t>
            </a:r>
            <a:r>
              <a:rPr lang="en-US" sz="1200" i="1" kern="1200" dirty="0" smtClean="0">
                <a:solidFill>
                  <a:schemeClr val="tx1"/>
                </a:solidFill>
                <a:latin typeface="Arial" charset="0"/>
                <a:ea typeface="ＭＳ Ｐゴシック" charset="-128"/>
                <a:cs typeface="ＭＳ Ｐゴシック" charset="-128"/>
              </a:rPr>
              <a:t>“</a:t>
            </a:r>
            <a:r>
              <a:rPr lang="en-US" sz="1200" b="1" i="1" kern="1200" dirty="0" smtClean="0">
                <a:solidFill>
                  <a:schemeClr val="tx1"/>
                </a:solidFill>
                <a:latin typeface="Arial" charset="0"/>
                <a:ea typeface="ＭＳ Ｐゴシック" charset="-128"/>
                <a:cs typeface="ＭＳ Ｐゴシック" charset="-128"/>
              </a:rPr>
              <a:t>JCI Philippines will connect people, the community and global society,” </a:t>
            </a:r>
            <a:r>
              <a:rPr lang="en-US" sz="1200" kern="1200" dirty="0" smtClean="0">
                <a:solidFill>
                  <a:schemeClr val="tx1"/>
                </a:solidFill>
                <a:latin typeface="Arial" charset="0"/>
                <a:ea typeface="ＭＳ Ｐゴシック" charset="-128"/>
                <a:cs typeface="ＭＳ Ｐゴシック" charset="-128"/>
              </a:rPr>
              <a:t>we will ensure that administrative matters are taken cared of especially to preserve relevant information and history; and that our rich history and all other new information from relevant initiatives, including impact stories of outstanding contributions and recognitions, should be shared and promoted to encourage and build a positive image for JCI in the community.</a:t>
            </a:r>
          </a:p>
          <a:p>
            <a:r>
              <a:rPr lang="en-US" sz="1200" kern="1200" dirty="0" smtClean="0">
                <a:solidFill>
                  <a:schemeClr val="tx1"/>
                </a:solidFill>
                <a:latin typeface="Arial" charset="0"/>
                <a:ea typeface="ＭＳ Ｐゴシック" charset="-128"/>
                <a:cs typeface="ＭＳ Ｐゴシック" charset="-128"/>
              </a:rPr>
              <a:t> </a:t>
            </a:r>
          </a:p>
          <a:p>
            <a:r>
              <a:rPr lang="en-US" sz="1200" kern="1200" dirty="0" smtClean="0">
                <a:solidFill>
                  <a:schemeClr val="tx1"/>
                </a:solidFill>
                <a:latin typeface="Arial" charset="0"/>
                <a:ea typeface="ＭＳ Ｐゴシック" charset="-128"/>
                <a:cs typeface="ＭＳ Ｐゴシック" charset="-128"/>
              </a:rPr>
              <a:t>Areas covered under CONNECT:</a:t>
            </a:r>
          </a:p>
          <a:p>
            <a:pPr lvl="0"/>
            <a:r>
              <a:rPr lang="en-US" sz="1200" kern="1200" dirty="0" smtClean="0">
                <a:solidFill>
                  <a:schemeClr val="tx1"/>
                </a:solidFill>
                <a:latin typeface="Arial" charset="0"/>
                <a:ea typeface="ＭＳ Ｐゴシック" charset="-128"/>
                <a:cs typeface="ＭＳ Ｐゴシック" charset="-128"/>
              </a:rPr>
              <a:t>Administrative Functions</a:t>
            </a:r>
          </a:p>
          <a:p>
            <a:pPr lvl="0"/>
            <a:r>
              <a:rPr lang="en-US" sz="1200" kern="1200" dirty="0" smtClean="0">
                <a:solidFill>
                  <a:schemeClr val="tx1"/>
                </a:solidFill>
                <a:latin typeface="Arial" charset="0"/>
                <a:ea typeface="ＭＳ Ｐゴシック" charset="-128"/>
                <a:cs typeface="ＭＳ Ｐゴシック" charset="-128"/>
              </a:rPr>
              <a:t>Publicity and Promotions</a:t>
            </a:r>
          </a:p>
          <a:p>
            <a:pPr lvl="0"/>
            <a:r>
              <a:rPr lang="en-US" sz="1200" kern="1200" dirty="0" smtClean="0">
                <a:solidFill>
                  <a:schemeClr val="tx1"/>
                </a:solidFill>
                <a:latin typeface="Arial" charset="0"/>
                <a:ea typeface="ＭＳ Ｐゴシック" charset="-128"/>
                <a:cs typeface="ＭＳ Ｐゴシック" charset="-128"/>
              </a:rPr>
              <a:t>Awards and Recognition Programs</a:t>
            </a:r>
          </a:p>
          <a:p>
            <a:r>
              <a:rPr lang="en-US" sz="1200" kern="1200" dirty="0" smtClean="0">
                <a:solidFill>
                  <a:schemeClr val="tx1"/>
                </a:solidFill>
                <a:latin typeface="Arial" charset="0"/>
                <a:ea typeface="ＭＳ Ｐゴシック" charset="-128"/>
                <a:cs typeface="ＭＳ Ｐゴシック" charset="-128"/>
              </a:rPr>
              <a:t> </a:t>
            </a:r>
          </a:p>
          <a:p>
            <a:r>
              <a:rPr lang="en-US" sz="1200" b="1" kern="1200" dirty="0" smtClean="0">
                <a:solidFill>
                  <a:schemeClr val="tx1"/>
                </a:solidFill>
                <a:latin typeface="Arial" charset="0"/>
                <a:ea typeface="ＭＳ Ｐゴシック" charset="-128"/>
                <a:cs typeface="ＭＳ Ｐゴシック" charset="-128"/>
              </a:rPr>
              <a:t>MOTIVATE.</a:t>
            </a:r>
            <a:endParaRPr lang="en-US" sz="1200" kern="1200" dirty="0" smtClean="0">
              <a:solidFill>
                <a:schemeClr val="tx1"/>
              </a:solidFill>
              <a:latin typeface="Arial" charset="0"/>
              <a:ea typeface="ＭＳ Ｐゴシック" charset="-128"/>
              <a:cs typeface="ＭＳ Ｐゴシック" charset="-128"/>
            </a:endParaRPr>
          </a:p>
          <a:p>
            <a:r>
              <a:rPr lang="en-US" sz="1200" kern="1200" dirty="0" smtClean="0">
                <a:solidFill>
                  <a:schemeClr val="tx1"/>
                </a:solidFill>
                <a:latin typeface="Arial" charset="0"/>
                <a:ea typeface="ＭＳ Ｐゴシック" charset="-128"/>
                <a:cs typeface="ＭＳ Ｐゴシック" charset="-128"/>
              </a:rPr>
              <a:t>With our goal that </a:t>
            </a:r>
            <a:r>
              <a:rPr lang="en-US" sz="1200" i="1" kern="1200" dirty="0" smtClean="0">
                <a:solidFill>
                  <a:schemeClr val="tx1"/>
                </a:solidFill>
                <a:latin typeface="Arial" charset="0"/>
                <a:ea typeface="ＭＳ Ｐゴシック" charset="-128"/>
                <a:cs typeface="ＭＳ Ｐゴシック" charset="-128"/>
              </a:rPr>
              <a:t>“</a:t>
            </a:r>
            <a:r>
              <a:rPr lang="en-US" sz="1200" b="1" i="1" kern="1200" dirty="0" smtClean="0">
                <a:solidFill>
                  <a:schemeClr val="tx1"/>
                </a:solidFill>
                <a:latin typeface="Arial" charset="0"/>
                <a:ea typeface="ＭＳ Ｐゴシック" charset="-128"/>
                <a:cs typeface="ＭＳ Ｐゴシック" charset="-128"/>
              </a:rPr>
              <a:t>JCI Philippines will create an environment in which people are motivated towards positive change,”</a:t>
            </a:r>
            <a:r>
              <a:rPr lang="en-US" sz="1200" b="1" kern="1200" dirty="0" smtClean="0">
                <a:solidFill>
                  <a:schemeClr val="tx1"/>
                </a:solidFill>
                <a:latin typeface="Arial" charset="0"/>
                <a:ea typeface="ＭＳ Ｐゴシック" charset="-128"/>
                <a:cs typeface="ＭＳ Ｐゴシック" charset="-128"/>
              </a:rPr>
              <a:t> </a:t>
            </a:r>
            <a:r>
              <a:rPr lang="en-US" sz="1200" kern="1200" dirty="0" smtClean="0">
                <a:solidFill>
                  <a:schemeClr val="tx1"/>
                </a:solidFill>
                <a:latin typeface="Arial" charset="0"/>
                <a:ea typeface="ＭＳ Ｐゴシック" charset="-128"/>
                <a:cs typeface="ＭＳ Ｐゴシック" charset="-128"/>
              </a:rPr>
              <a:t>we commit to develop active citizens, equipping them with relevant skills through official JCI training courses; non-official training courses and other national individual &amp; organizational development programs managed over-all by the National Training Directorate. </a:t>
            </a:r>
          </a:p>
          <a:p>
            <a:r>
              <a:rPr lang="en-US" sz="1200" kern="1200" dirty="0" smtClean="0">
                <a:solidFill>
                  <a:schemeClr val="tx1"/>
                </a:solidFill>
                <a:latin typeface="Arial" charset="0"/>
                <a:ea typeface="ＭＳ Ｐゴシック" charset="-128"/>
                <a:cs typeface="ＭＳ Ｐゴシック" charset="-128"/>
              </a:rPr>
              <a:t> </a:t>
            </a:r>
          </a:p>
          <a:p>
            <a:r>
              <a:rPr lang="en-US" sz="1200" kern="1200" dirty="0" smtClean="0">
                <a:solidFill>
                  <a:schemeClr val="tx1"/>
                </a:solidFill>
                <a:latin typeface="Arial" charset="0"/>
                <a:ea typeface="ＭＳ Ｐゴシック" charset="-128"/>
                <a:cs typeface="ＭＳ Ｐゴシック" charset="-128"/>
              </a:rPr>
              <a:t>Area covered under MOTIVATE:</a:t>
            </a:r>
          </a:p>
          <a:p>
            <a:pPr lvl="0"/>
            <a:r>
              <a:rPr lang="en-US" sz="1200" kern="1200" dirty="0" smtClean="0">
                <a:solidFill>
                  <a:schemeClr val="tx1"/>
                </a:solidFill>
                <a:latin typeface="Arial" charset="0"/>
                <a:ea typeface="ＭＳ Ｐゴシック" charset="-128"/>
                <a:cs typeface="ＭＳ Ｐゴシック" charset="-128"/>
              </a:rPr>
              <a:t>JCI Official Courses</a:t>
            </a:r>
          </a:p>
          <a:p>
            <a:pPr lvl="0"/>
            <a:r>
              <a:rPr lang="en-US" sz="1200" kern="1200" dirty="0" smtClean="0">
                <a:solidFill>
                  <a:schemeClr val="tx1"/>
                </a:solidFill>
                <a:latin typeface="Arial" charset="0"/>
                <a:ea typeface="ＭＳ Ｐゴシック" charset="-128"/>
                <a:cs typeface="ＭＳ Ｐゴシック" charset="-128"/>
              </a:rPr>
              <a:t>Non-Official Courses</a:t>
            </a:r>
          </a:p>
          <a:p>
            <a:pPr lvl="0"/>
            <a:r>
              <a:rPr lang="en-US" sz="1200" kern="1200" dirty="0" smtClean="0">
                <a:solidFill>
                  <a:schemeClr val="tx1"/>
                </a:solidFill>
                <a:latin typeface="Arial" charset="0"/>
                <a:ea typeface="ＭＳ Ｐゴシック" charset="-128"/>
                <a:cs typeface="ＭＳ Ｐゴシック" charset="-128"/>
              </a:rPr>
              <a:t>National Training Programs</a:t>
            </a:r>
          </a:p>
          <a:p>
            <a:r>
              <a:rPr lang="en-US" sz="1200" kern="1200" dirty="0" smtClean="0">
                <a:solidFill>
                  <a:schemeClr val="tx1"/>
                </a:solidFill>
                <a:latin typeface="Arial" charset="0"/>
                <a:ea typeface="ＭＳ Ｐゴシック" charset="-128"/>
                <a:cs typeface="ＭＳ Ｐゴシック" charset="-128"/>
              </a:rPr>
              <a:t> </a:t>
            </a:r>
          </a:p>
          <a:p>
            <a:r>
              <a:rPr lang="en-US" sz="1200" b="1" kern="1200" dirty="0" smtClean="0">
                <a:solidFill>
                  <a:schemeClr val="tx1"/>
                </a:solidFill>
                <a:latin typeface="Arial" charset="0"/>
                <a:ea typeface="ＭＳ Ｐゴシック" charset="-128"/>
                <a:cs typeface="ＭＳ Ｐゴシック" charset="-128"/>
              </a:rPr>
              <a:t>IMPACT. </a:t>
            </a:r>
            <a:endParaRPr lang="en-US" sz="1200" kern="1200" dirty="0" smtClean="0">
              <a:solidFill>
                <a:schemeClr val="tx1"/>
              </a:solidFill>
              <a:latin typeface="Arial" charset="0"/>
              <a:ea typeface="ＭＳ Ｐゴシック" charset="-128"/>
              <a:cs typeface="ＭＳ Ｐゴシック" charset="-128"/>
            </a:endParaRPr>
          </a:p>
          <a:p>
            <a:r>
              <a:rPr lang="en-US" sz="1200" kern="1200" dirty="0" smtClean="0">
                <a:solidFill>
                  <a:schemeClr val="tx1"/>
                </a:solidFill>
                <a:latin typeface="Arial" charset="0"/>
                <a:ea typeface="ＭＳ Ｐゴシック" charset="-128"/>
                <a:cs typeface="ＭＳ Ｐゴシック" charset="-128"/>
              </a:rPr>
              <a:t>With our goal that </a:t>
            </a:r>
            <a:r>
              <a:rPr lang="en-US" sz="1200" i="1" kern="1200" dirty="0" smtClean="0">
                <a:solidFill>
                  <a:schemeClr val="tx1"/>
                </a:solidFill>
                <a:latin typeface="Arial" charset="0"/>
                <a:ea typeface="ＭＳ Ｐゴシック" charset="-128"/>
                <a:cs typeface="ＭＳ Ｐゴシック" charset="-128"/>
              </a:rPr>
              <a:t>“</a:t>
            </a:r>
            <a:r>
              <a:rPr lang="en-US" sz="1200" b="1" i="1" kern="1200" dirty="0" smtClean="0">
                <a:solidFill>
                  <a:schemeClr val="tx1"/>
                </a:solidFill>
                <a:latin typeface="Arial" charset="0"/>
                <a:ea typeface="ＭＳ Ｐゴシック" charset="-128"/>
                <a:cs typeface="ＭＳ Ｐゴシック" charset="-128"/>
              </a:rPr>
              <a:t>JCI Philippines will enable communities to achieve impact through our National and Local Programs,”</a:t>
            </a:r>
            <a:r>
              <a:rPr lang="en-US" sz="1200" b="1" kern="1200" dirty="0" smtClean="0">
                <a:solidFill>
                  <a:schemeClr val="tx1"/>
                </a:solidFill>
                <a:latin typeface="Arial" charset="0"/>
                <a:ea typeface="ＭＳ Ｐゴシック" charset="-128"/>
                <a:cs typeface="ＭＳ Ｐゴシック" charset="-128"/>
              </a:rPr>
              <a:t> </a:t>
            </a:r>
            <a:r>
              <a:rPr lang="en-US" sz="1200" kern="1200" dirty="0" smtClean="0">
                <a:solidFill>
                  <a:schemeClr val="tx1"/>
                </a:solidFill>
                <a:latin typeface="Arial" charset="0"/>
                <a:ea typeface="ＭＳ Ｐゴシック" charset="-128"/>
                <a:cs typeface="ＭＳ Ｐゴシック" charset="-128"/>
              </a:rPr>
              <a:t>we will drive relevant, sustainable and impactful local and national programs guided by JCI Active Citizen Framework (ACF). In the process, we will ensure that we contribute to the achievement of the UN Millennium Development Goals (UNDMG) through the various relevant community programs that we will be implementing.</a:t>
            </a:r>
          </a:p>
          <a:p>
            <a:r>
              <a:rPr lang="en-US" sz="1200" kern="1200" dirty="0" smtClean="0">
                <a:solidFill>
                  <a:schemeClr val="tx1"/>
                </a:solidFill>
                <a:latin typeface="Arial" charset="0"/>
                <a:ea typeface="ＭＳ Ｐゴシック" charset="-128"/>
                <a:cs typeface="ＭＳ Ｐゴシック" charset="-128"/>
              </a:rPr>
              <a:t> </a:t>
            </a:r>
          </a:p>
          <a:p>
            <a:r>
              <a:rPr lang="en-US" sz="1200" kern="1200" dirty="0" smtClean="0">
                <a:solidFill>
                  <a:schemeClr val="tx1"/>
                </a:solidFill>
                <a:latin typeface="Arial" charset="0"/>
                <a:ea typeface="ＭＳ Ｐゴシック" charset="-128"/>
                <a:cs typeface="ＭＳ Ｐゴシック" charset="-128"/>
              </a:rPr>
              <a:t>Areas covered under IMPACT:</a:t>
            </a:r>
          </a:p>
          <a:p>
            <a:pPr lvl="0"/>
            <a:r>
              <a:rPr lang="en-US" sz="1200" kern="1200" dirty="0" smtClean="0">
                <a:solidFill>
                  <a:schemeClr val="tx1"/>
                </a:solidFill>
                <a:latin typeface="Arial" charset="0"/>
                <a:ea typeface="ＭＳ Ｐゴシック" charset="-128"/>
                <a:cs typeface="ＭＳ Ｐゴシック" charset="-128"/>
              </a:rPr>
              <a:t>ACF Projects to drive UNMDG</a:t>
            </a:r>
          </a:p>
          <a:p>
            <a:pPr lvl="0"/>
            <a:r>
              <a:rPr lang="en-US" sz="1200" kern="1200" dirty="0" smtClean="0">
                <a:solidFill>
                  <a:schemeClr val="tx1"/>
                </a:solidFill>
                <a:latin typeface="Arial" charset="0"/>
                <a:ea typeface="ＭＳ Ｐゴシック" charset="-128"/>
                <a:cs typeface="ＭＳ Ｐゴシック" charset="-128"/>
              </a:rPr>
              <a:t>JCIP National Programs</a:t>
            </a:r>
          </a:p>
          <a:p>
            <a:pPr lvl="0"/>
            <a:r>
              <a:rPr lang="en-US" sz="1200" kern="1200" dirty="0" smtClean="0">
                <a:solidFill>
                  <a:schemeClr val="tx1"/>
                </a:solidFill>
                <a:latin typeface="Arial" charset="0"/>
                <a:ea typeface="ＭＳ Ｐゴシック" charset="-128"/>
                <a:cs typeface="ＭＳ Ｐゴシック" charset="-128"/>
              </a:rPr>
              <a:t>Other Community Impact Programs/Projects</a:t>
            </a:r>
          </a:p>
          <a:p>
            <a:r>
              <a:rPr lang="en-US" sz="1200" kern="1200" dirty="0" smtClean="0">
                <a:solidFill>
                  <a:schemeClr val="tx1"/>
                </a:solidFill>
                <a:latin typeface="Arial" charset="0"/>
                <a:ea typeface="ＭＳ Ｐゴシック" charset="-128"/>
                <a:cs typeface="ＭＳ Ｐゴシック" charset="-128"/>
              </a:rPr>
              <a:t> </a:t>
            </a:r>
          </a:p>
          <a:p>
            <a:r>
              <a:rPr lang="en-US" sz="1200" b="1" kern="1200" dirty="0" smtClean="0">
                <a:solidFill>
                  <a:schemeClr val="tx1"/>
                </a:solidFill>
                <a:latin typeface="Arial" charset="0"/>
                <a:ea typeface="ＭＳ Ｐゴシック" charset="-128"/>
                <a:cs typeface="ＭＳ Ｐゴシック" charset="-128"/>
              </a:rPr>
              <a:t>COLLABORATE. </a:t>
            </a:r>
            <a:endParaRPr lang="en-US" sz="1200" kern="1200" dirty="0" smtClean="0">
              <a:solidFill>
                <a:schemeClr val="tx1"/>
              </a:solidFill>
              <a:latin typeface="Arial" charset="0"/>
              <a:ea typeface="ＭＳ Ｐゴシック" charset="-128"/>
              <a:cs typeface="ＭＳ Ｐゴシック" charset="-128"/>
            </a:endParaRPr>
          </a:p>
          <a:p>
            <a:r>
              <a:rPr lang="en-US" sz="1200" kern="1200" dirty="0" smtClean="0">
                <a:solidFill>
                  <a:schemeClr val="tx1"/>
                </a:solidFill>
                <a:latin typeface="Arial" charset="0"/>
                <a:ea typeface="ＭＳ Ｐゴシック" charset="-128"/>
                <a:cs typeface="ＭＳ Ｐゴシック" charset="-128"/>
              </a:rPr>
              <a:t>With our goal that </a:t>
            </a:r>
            <a:r>
              <a:rPr lang="en-US" sz="1200" i="1" kern="1200" dirty="0" smtClean="0">
                <a:solidFill>
                  <a:schemeClr val="tx1"/>
                </a:solidFill>
                <a:latin typeface="Arial" charset="0"/>
                <a:ea typeface="ＭＳ Ｐゴシック" charset="-128"/>
                <a:cs typeface="ＭＳ Ｐゴシック" charset="-128"/>
              </a:rPr>
              <a:t>“</a:t>
            </a:r>
            <a:r>
              <a:rPr lang="en-US" sz="1200" b="1" i="1" kern="1200" dirty="0" smtClean="0">
                <a:solidFill>
                  <a:schemeClr val="tx1"/>
                </a:solidFill>
                <a:latin typeface="Arial" charset="0"/>
                <a:ea typeface="ＭＳ Ｐゴシック" charset="-128"/>
                <a:cs typeface="ＭＳ Ｐゴシック" charset="-128"/>
              </a:rPr>
              <a:t>JCI Philippines will bring together like-minded partners to expand mutual impact,” </a:t>
            </a:r>
            <a:r>
              <a:rPr lang="en-US" sz="1200" kern="1200" dirty="0" smtClean="0">
                <a:solidFill>
                  <a:schemeClr val="tx1"/>
                </a:solidFill>
                <a:latin typeface="Arial" charset="0"/>
                <a:ea typeface="ＭＳ Ｐゴシック" charset="-128"/>
                <a:cs typeface="ＭＳ Ｐゴシック" charset="-128"/>
              </a:rPr>
              <a:t>we will network and partner with other Local Organizations and like-minded groups within and outside of our country through meeting, academies &amp; conferences, and pursue joint undertakings in order to expand mutual impact and create positive change to cover more communities. We will also drive collaboration among our national and local programs in order to maximize resources and achieve greater value and results in the end.</a:t>
            </a:r>
          </a:p>
          <a:p>
            <a:r>
              <a:rPr lang="en-US" sz="1200" kern="1200" dirty="0" smtClean="0">
                <a:solidFill>
                  <a:schemeClr val="tx1"/>
                </a:solidFill>
                <a:latin typeface="Arial" charset="0"/>
                <a:ea typeface="ＭＳ Ｐゴシック" charset="-128"/>
                <a:cs typeface="ＭＳ Ｐゴシック" charset="-128"/>
              </a:rPr>
              <a:t> </a:t>
            </a:r>
          </a:p>
          <a:p>
            <a:r>
              <a:rPr lang="en-US" sz="1200" kern="1200" dirty="0" smtClean="0">
                <a:solidFill>
                  <a:schemeClr val="tx1"/>
                </a:solidFill>
                <a:latin typeface="Arial" charset="0"/>
                <a:ea typeface="ＭＳ Ｐゴシック" charset="-128"/>
                <a:cs typeface="ＭＳ Ｐゴシック" charset="-128"/>
              </a:rPr>
              <a:t>Areas covered under COLLABORATE:</a:t>
            </a:r>
          </a:p>
          <a:p>
            <a:pPr lvl="0"/>
            <a:r>
              <a:rPr lang="en-US" sz="1200" kern="1200" dirty="0" smtClean="0">
                <a:solidFill>
                  <a:schemeClr val="tx1"/>
                </a:solidFill>
                <a:latin typeface="Arial" charset="0"/>
                <a:ea typeface="ＭＳ Ｐゴシック" charset="-128"/>
                <a:cs typeface="ＭＳ Ｐゴシック" charset="-128"/>
              </a:rPr>
              <a:t>Meetings and Academies</a:t>
            </a:r>
          </a:p>
          <a:p>
            <a:pPr lvl="0"/>
            <a:r>
              <a:rPr lang="en-US" sz="1200" kern="1200" dirty="0" smtClean="0">
                <a:solidFill>
                  <a:schemeClr val="tx1"/>
                </a:solidFill>
                <a:latin typeface="Arial" charset="0"/>
                <a:ea typeface="ＭＳ Ｐゴシック" charset="-128"/>
                <a:cs typeface="ＭＳ Ｐゴシック" charset="-128"/>
              </a:rPr>
              <a:t>Local and International Conferences</a:t>
            </a:r>
          </a:p>
          <a:p>
            <a:pPr lvl="0"/>
            <a:r>
              <a:rPr lang="en-US" sz="1200" kern="1200" dirty="0" smtClean="0">
                <a:solidFill>
                  <a:schemeClr val="tx1"/>
                </a:solidFill>
                <a:latin typeface="Arial" charset="0"/>
                <a:ea typeface="ＭＳ Ｐゴシック" charset="-128"/>
                <a:cs typeface="ＭＳ Ｐゴシック" charset="-128"/>
              </a:rPr>
              <a:t>JCI Philippines Collaboration Programs/Projects</a:t>
            </a:r>
          </a:p>
          <a:p>
            <a:r>
              <a:rPr lang="en-US" sz="1200" kern="1200" dirty="0" smtClean="0">
                <a:solidFill>
                  <a:schemeClr val="tx1"/>
                </a:solidFill>
                <a:latin typeface="Arial" charset="0"/>
                <a:ea typeface="ＭＳ Ｐゴシック" charset="-128"/>
                <a:cs typeface="ＭＳ Ｐゴシック" charset="-128"/>
              </a:rPr>
              <a:t> </a:t>
            </a:r>
          </a:p>
          <a:p>
            <a:r>
              <a:rPr lang="en-US" sz="1200" b="1" kern="1200" dirty="0" smtClean="0">
                <a:solidFill>
                  <a:schemeClr val="tx1"/>
                </a:solidFill>
                <a:latin typeface="Arial" charset="0"/>
                <a:ea typeface="ＭＳ Ｐゴシック" charset="-128"/>
                <a:cs typeface="ＭＳ Ｐゴシック" charset="-128"/>
              </a:rPr>
              <a:t>INVEST. </a:t>
            </a:r>
            <a:endParaRPr lang="en-US" sz="1200" kern="1200" dirty="0" smtClean="0">
              <a:solidFill>
                <a:schemeClr val="tx1"/>
              </a:solidFill>
              <a:latin typeface="Arial" charset="0"/>
              <a:ea typeface="ＭＳ Ｐゴシック" charset="-128"/>
              <a:cs typeface="ＭＳ Ｐゴシック" charset="-128"/>
            </a:endParaRPr>
          </a:p>
          <a:p>
            <a:r>
              <a:rPr lang="en-US" sz="1200" kern="1200" dirty="0" smtClean="0">
                <a:solidFill>
                  <a:schemeClr val="tx1"/>
                </a:solidFill>
                <a:latin typeface="Arial" charset="0"/>
                <a:ea typeface="ＭＳ Ｐゴシック" charset="-128"/>
                <a:cs typeface="ＭＳ Ｐゴシック" charset="-128"/>
              </a:rPr>
              <a:t>With our goal that </a:t>
            </a:r>
            <a:r>
              <a:rPr lang="en-US" sz="1200" i="1" kern="1200" dirty="0" smtClean="0">
                <a:solidFill>
                  <a:schemeClr val="tx1"/>
                </a:solidFill>
                <a:latin typeface="Arial" charset="0"/>
                <a:ea typeface="ＭＳ Ｐゴシック" charset="-128"/>
                <a:cs typeface="ＭＳ Ｐゴシック" charset="-128"/>
              </a:rPr>
              <a:t>“</a:t>
            </a:r>
            <a:r>
              <a:rPr lang="en-US" sz="1200" b="1" i="1" kern="1200" dirty="0" smtClean="0">
                <a:solidFill>
                  <a:schemeClr val="tx1"/>
                </a:solidFill>
                <a:latin typeface="Arial" charset="0"/>
                <a:ea typeface="ＭＳ Ｐゴシック" charset="-128"/>
                <a:cs typeface="ＭＳ Ｐゴシック" charset="-128"/>
              </a:rPr>
              <a:t>JCI Philippines will create a financial plan that will invests on long-term goals,” </a:t>
            </a:r>
            <a:r>
              <a:rPr lang="en-US" sz="1200" kern="1200" dirty="0" smtClean="0">
                <a:solidFill>
                  <a:schemeClr val="tx1"/>
                </a:solidFill>
                <a:latin typeface="Arial" charset="0"/>
                <a:ea typeface="ＭＳ Ｐゴシック" charset="-128"/>
                <a:cs typeface="ＭＳ Ｐゴシック" charset="-128"/>
              </a:rPr>
              <a:t>we will organize relevant projects to generate funds and educate members &amp; stakeholders alike about proper management thereof enabling us to support our operations to achieve our goals and sustain it for long term.</a:t>
            </a:r>
          </a:p>
          <a:p>
            <a:r>
              <a:rPr lang="en-US" sz="1200" kern="1200" dirty="0" smtClean="0">
                <a:solidFill>
                  <a:schemeClr val="tx1"/>
                </a:solidFill>
                <a:latin typeface="Arial" charset="0"/>
                <a:ea typeface="ＭＳ Ｐゴシック" charset="-128"/>
                <a:cs typeface="ＭＳ Ｐゴシック" charset="-128"/>
              </a:rPr>
              <a:t> </a:t>
            </a:r>
          </a:p>
          <a:p>
            <a:r>
              <a:rPr lang="en-US" sz="1200" kern="1200" dirty="0" smtClean="0">
                <a:solidFill>
                  <a:schemeClr val="tx1"/>
                </a:solidFill>
                <a:latin typeface="Arial" charset="0"/>
                <a:ea typeface="ＭＳ Ｐゴシック" charset="-128"/>
                <a:cs typeface="ＭＳ Ｐゴシック" charset="-128"/>
              </a:rPr>
              <a:t>Areas covered under INVEST: </a:t>
            </a:r>
          </a:p>
          <a:p>
            <a:pPr lvl="0"/>
            <a:r>
              <a:rPr lang="en-US" sz="1200" kern="1200" dirty="0" smtClean="0">
                <a:solidFill>
                  <a:schemeClr val="tx1"/>
                </a:solidFill>
                <a:latin typeface="Arial" charset="0"/>
                <a:ea typeface="ＭＳ Ｐゴシック" charset="-128"/>
                <a:cs typeface="ＭＳ Ｐゴシック" charset="-128"/>
              </a:rPr>
              <a:t>Fundraising Projects</a:t>
            </a:r>
          </a:p>
          <a:p>
            <a:pPr lvl="0"/>
            <a:r>
              <a:rPr lang="en-US" sz="1200" kern="1200" dirty="0" smtClean="0">
                <a:solidFill>
                  <a:schemeClr val="tx1"/>
                </a:solidFill>
                <a:latin typeface="Arial" charset="0"/>
                <a:ea typeface="ＭＳ Ｐゴシック" charset="-128"/>
                <a:cs typeface="ＭＳ Ｐゴシック" charset="-128"/>
              </a:rPr>
              <a:t>Business and Trade</a:t>
            </a:r>
          </a:p>
          <a:p>
            <a:pPr lvl="0"/>
            <a:r>
              <a:rPr lang="en-US" sz="1200" kern="1200" dirty="0" smtClean="0">
                <a:solidFill>
                  <a:schemeClr val="tx1"/>
                </a:solidFill>
                <a:latin typeface="Arial" charset="0"/>
                <a:ea typeface="ＭＳ Ｐゴシック" charset="-128"/>
                <a:cs typeface="ＭＳ Ｐゴシック" charset="-128"/>
              </a:rPr>
              <a:t>Other Business </a:t>
            </a:r>
            <a:r>
              <a:rPr lang="en-US" sz="1200" kern="1200" dirty="0" smtClean="0">
                <a:solidFill>
                  <a:schemeClr val="tx1"/>
                </a:solidFill>
                <a:latin typeface="Arial" charset="0"/>
                <a:ea typeface="ＭＳ Ｐゴシック" charset="-128"/>
                <a:cs typeface="ＭＳ Ｐゴシック" charset="-128"/>
              </a:rPr>
              <a:t>Projects”</a:t>
            </a:r>
          </a:p>
          <a:p>
            <a:endParaRPr lang="en-US" dirty="0"/>
          </a:p>
        </p:txBody>
      </p:sp>
      <p:sp>
        <p:nvSpPr>
          <p:cNvPr id="4" name="Slide Number Placeholder 3"/>
          <p:cNvSpPr>
            <a:spLocks noGrp="1"/>
          </p:cNvSpPr>
          <p:nvPr>
            <p:ph type="sldNum" sz="quarter" idx="10"/>
          </p:nvPr>
        </p:nvSpPr>
        <p:spPr/>
        <p:txBody>
          <a:bodyPr/>
          <a:lstStyle/>
          <a:p>
            <a:pPr>
              <a:defRPr/>
            </a:pPr>
            <a:fld id="{FBDE44B2-A763-4E0A-A71C-2F0A91D0C986}" type="slidenum">
              <a:rPr lang="en-US" smtClean="0"/>
              <a:pPr>
                <a:defRPr/>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15</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pPr marL="228600" indent="-228600"/>
            <a:r>
              <a:rPr lang="en-US" dirty="0" smtClean="0"/>
              <a:t>TALKING POINTS: </a:t>
            </a:r>
          </a:p>
          <a:p>
            <a:endParaRPr lang="en-US" baseline="0" dirty="0" smtClean="0"/>
          </a:p>
          <a:p>
            <a:r>
              <a:rPr lang="en-US" baseline="0" dirty="0" smtClean="0"/>
              <a:t>“For year 2015, we are introducing the JCIPEA Template for </a:t>
            </a:r>
            <a:r>
              <a:rPr lang="en-US" baseline="0" dirty="0" err="1" smtClean="0"/>
              <a:t>LO’s</a:t>
            </a:r>
            <a:r>
              <a:rPr lang="en-US" baseline="0" dirty="0" smtClean="0"/>
              <a:t> use, which serves as a checklist to guide LOs what to do, when to do it and how to do it. This is to make things clearer thereby empowering us to manage our LOs better.</a:t>
            </a:r>
            <a:br>
              <a:rPr lang="en-US" baseline="0" dirty="0" smtClean="0"/>
            </a:br>
            <a:r>
              <a:rPr lang="en-US" baseline="0" dirty="0" smtClean="0"/>
              <a:t/>
            </a:r>
            <a:br>
              <a:rPr lang="en-US" baseline="0" dirty="0" smtClean="0"/>
            </a:br>
            <a:r>
              <a:rPr lang="en-US" baseline="0" dirty="0" smtClean="0"/>
              <a:t>So let us know the different parts of the template…”</a:t>
            </a: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16</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pPr marL="228600" indent="-228600"/>
            <a:r>
              <a:rPr lang="en-US" dirty="0" smtClean="0"/>
              <a:t>TALKING POINTS: </a:t>
            </a:r>
          </a:p>
          <a:p>
            <a:endParaRPr lang="en-US" dirty="0" smtClean="0"/>
          </a:p>
          <a:p>
            <a:r>
              <a:rPr lang="en-US" dirty="0" smtClean="0"/>
              <a:t>“Over-all,</a:t>
            </a:r>
            <a:r>
              <a:rPr lang="en-US" baseline="0" dirty="0" smtClean="0"/>
              <a:t> the JCIPEA Template is composed of 2 main sections: 1) The one on the left side contains all goals and related parameters for each, or the things that we are to accomplish, in short our TARGETS; 2) The one on the right WILL contain whatever we accomplish given the JCIPEA period covered or our ACTUAL accomplishments. This is the only editable part, which we can edit and update to capture what has been done every to date.”</a:t>
            </a:r>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17</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TALKING POINTS: </a:t>
            </a:r>
          </a:p>
          <a:p>
            <a:r>
              <a:rPr lang="en-US" baseline="0" dirty="0" smtClean="0"/>
              <a:t/>
            </a:r>
            <a:br>
              <a:rPr lang="en-US" baseline="0" dirty="0" smtClean="0"/>
            </a:br>
            <a:endParaRPr lang="en-US" baseline="0" dirty="0" smtClean="0"/>
          </a:p>
          <a:p>
            <a:r>
              <a:rPr lang="en-US" baseline="0" dirty="0" smtClean="0"/>
              <a:t>“The target section contains 4 key columns: Categories, Points, Goals and Criteria:</a:t>
            </a:r>
          </a:p>
          <a:p>
            <a:r>
              <a:rPr lang="en-US" baseline="0" dirty="0" smtClean="0"/>
              <a:t/>
            </a:r>
            <a:br>
              <a:rPr lang="en-US" baseline="0" dirty="0" smtClean="0"/>
            </a:br>
            <a:r>
              <a:rPr lang="en-US" dirty="0" smtClean="0"/>
              <a:t>CATEGORIES,</a:t>
            </a:r>
            <a:r>
              <a:rPr lang="en-US" baseline="0" dirty="0" smtClean="0"/>
              <a:t> </a:t>
            </a:r>
            <a:r>
              <a:rPr lang="en-US" dirty="0" smtClean="0"/>
              <a:t>represents</a:t>
            </a:r>
            <a:r>
              <a:rPr lang="en-US" baseline="0" dirty="0" smtClean="0"/>
              <a:t> </a:t>
            </a:r>
            <a:r>
              <a:rPr lang="en-US" baseline="0" dirty="0" smtClean="0"/>
              <a:t>the grouping of similar or related JCIPEA goals for easy monitoring.</a:t>
            </a:r>
          </a:p>
          <a:p>
            <a:endParaRPr lang="en-US" baseline="0" dirty="0" smtClean="0"/>
          </a:p>
          <a:p>
            <a:r>
              <a:rPr lang="en-US" baseline="0" dirty="0" smtClean="0"/>
              <a:t>POINTS, indicates the </a:t>
            </a:r>
            <a:r>
              <a:rPr lang="en-US" baseline="0" dirty="0" smtClean="0"/>
              <a:t>available and possible points that can be earned when a goal is completed according to defined criteria</a:t>
            </a:r>
          </a:p>
          <a:p>
            <a:endParaRPr lang="en-US" baseline="0" dirty="0" smtClean="0"/>
          </a:p>
          <a:p>
            <a:r>
              <a:rPr lang="en-US" baseline="0" dirty="0" smtClean="0"/>
              <a:t>GOALS, determines </a:t>
            </a:r>
            <a:r>
              <a:rPr lang="en-US" baseline="0" dirty="0" smtClean="0"/>
              <a:t>the deliverables that has to be completed</a:t>
            </a:r>
          </a:p>
          <a:p>
            <a:endParaRPr lang="en-US" baseline="0" dirty="0" smtClean="0"/>
          </a:p>
          <a:p>
            <a:r>
              <a:rPr lang="en-US" baseline="0" dirty="0" smtClean="0"/>
              <a:t>CRITERIA, determines </a:t>
            </a:r>
            <a:r>
              <a:rPr lang="en-US" baseline="0" dirty="0" smtClean="0"/>
              <a:t>the parameters that has to be met in completing each </a:t>
            </a:r>
            <a:r>
              <a:rPr lang="en-US" baseline="0" dirty="0" smtClean="0"/>
              <a:t>deliverable, before the equivalent points can be awarded.</a:t>
            </a:r>
          </a:p>
          <a:p>
            <a:endParaRPr lang="en-US" baseline="0" dirty="0" smtClean="0"/>
          </a:p>
          <a:p>
            <a:r>
              <a:rPr lang="en-US" baseline="0" dirty="0" smtClean="0"/>
              <a:t>[CLICK] </a:t>
            </a:r>
          </a:p>
          <a:p>
            <a:endParaRPr lang="en-US" baseline="0" dirty="0" smtClean="0"/>
          </a:p>
          <a:p>
            <a:r>
              <a:rPr lang="en-US" baseline="0" dirty="0" smtClean="0"/>
              <a:t>The JCIPEA CODE will serve as a cross reference for LO Project Completion Report. The corresponding code will have be reflected on the LO Project Completion Report for easy matching by JCIP secretariat during the validation process.</a:t>
            </a:r>
          </a:p>
          <a:p>
            <a:endParaRPr lang="en-US" baseline="0" dirty="0" smtClean="0"/>
          </a:p>
          <a:p>
            <a:r>
              <a:rPr lang="en-US" baseline="0" dirty="0" smtClean="0"/>
              <a:t>[CLICK]</a:t>
            </a:r>
          </a:p>
          <a:p>
            <a:endParaRPr lang="en-US" baseline="0" dirty="0" smtClean="0"/>
          </a:p>
          <a:p>
            <a:r>
              <a:rPr lang="en-US" baseline="0" dirty="0" smtClean="0"/>
              <a:t>Items in BLACK are the regular items, which are the only ones accounted in determining primarily the efficiency rating. Total points from the regular items will serve as the basis for the over-all efficiency. Items in BLUE are the bonus items for LOs to earn more points.” </a:t>
            </a:r>
            <a:endParaRPr lang="en-US" baseline="0" dirty="0"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18</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pPr marL="228600" indent="-228600"/>
            <a:r>
              <a:rPr lang="en-US" dirty="0" smtClean="0"/>
              <a:t>TALKING POINTS: </a:t>
            </a:r>
          </a:p>
          <a:p>
            <a:endParaRPr lang="en-US" baseline="0" dirty="0" smtClean="0"/>
          </a:p>
          <a:p>
            <a:r>
              <a:rPr lang="en-US" baseline="0" dirty="0" smtClean="0"/>
              <a:t>[CLICK] </a:t>
            </a:r>
          </a:p>
          <a:p>
            <a:endParaRPr lang="en-US" baseline="0" dirty="0" smtClean="0"/>
          </a:p>
          <a:p>
            <a:r>
              <a:rPr lang="en-US" baseline="0" dirty="0" smtClean="0"/>
              <a:t>“The top portion of the ACTUAL Section is what we call the Performance Snapshot Header. It contains relevant information about the progress of the LO as of a given period.</a:t>
            </a:r>
          </a:p>
          <a:p>
            <a:endParaRPr lang="en-US" baseline="0" dirty="0" smtClean="0"/>
          </a:p>
          <a:p>
            <a:r>
              <a:rPr lang="en-US" baseline="0" dirty="0" smtClean="0"/>
              <a:t>[CLICK]</a:t>
            </a:r>
          </a:p>
          <a:p>
            <a:endParaRPr lang="en-US" baseline="0" dirty="0" smtClean="0"/>
          </a:p>
          <a:p>
            <a:r>
              <a:rPr lang="en-US" baseline="0" dirty="0" smtClean="0"/>
              <a:t>RAW SCORE – contains the raw score earned to date, which will also serve as basis for the over-all ranking.</a:t>
            </a:r>
          </a:p>
          <a:p>
            <a:endParaRPr lang="en-US" baseline="0" dirty="0" smtClean="0"/>
          </a:p>
          <a:p>
            <a:r>
              <a:rPr lang="en-US" baseline="0" dirty="0" smtClean="0"/>
              <a:t>[CLICK]</a:t>
            </a:r>
          </a:p>
          <a:p>
            <a:endParaRPr lang="en-US" baseline="0" dirty="0" smtClean="0"/>
          </a:p>
          <a:p>
            <a:r>
              <a:rPr lang="en-US" baseline="0" dirty="0" smtClean="0"/>
              <a:t>RATING – contains the equivalent rating from the points earned and will determine whether the LO is qualified for a gavel or not.</a:t>
            </a:r>
          </a:p>
          <a:p>
            <a:endParaRPr lang="en-US" baseline="0" dirty="0" smtClean="0"/>
          </a:p>
          <a:p>
            <a:r>
              <a:rPr lang="en-US" baseline="0" dirty="0" smtClean="0"/>
              <a:t>[CLICK]</a:t>
            </a:r>
          </a:p>
          <a:p>
            <a:endParaRPr lang="en-US" baseline="0" dirty="0" smtClean="0"/>
          </a:p>
          <a:p>
            <a:r>
              <a:rPr lang="en-US" baseline="0" dirty="0" smtClean="0"/>
              <a:t>GAVEL – simply indicates whether the LO is already qualified for it or not</a:t>
            </a:r>
          </a:p>
          <a:p>
            <a:endParaRPr lang="en-US" baseline="0" dirty="0" smtClean="0"/>
          </a:p>
          <a:p>
            <a:r>
              <a:rPr lang="en-US" baseline="0" dirty="0" smtClean="0"/>
              <a:t>[CLICK]</a:t>
            </a:r>
          </a:p>
          <a:p>
            <a:endParaRPr lang="en-US" baseline="0" dirty="0" smtClean="0"/>
          </a:p>
          <a:p>
            <a:r>
              <a:rPr lang="en-US" baseline="0" dirty="0" smtClean="0"/>
              <a:t>CATEGORIES 100% - indicates the number of categories that are 100% </a:t>
            </a:r>
            <a:r>
              <a:rPr lang="en-US" baseline="0" dirty="0" err="1" smtClean="0"/>
              <a:t>effiicient</a:t>
            </a:r>
            <a:endParaRPr lang="en-US" baseline="0" dirty="0" smtClean="0"/>
          </a:p>
          <a:p>
            <a:endParaRPr lang="en-US" baseline="0" dirty="0" smtClean="0"/>
          </a:p>
          <a:p>
            <a:r>
              <a:rPr lang="en-US" baseline="0" dirty="0" smtClean="0"/>
              <a:t>[CLICK]</a:t>
            </a:r>
          </a:p>
          <a:p>
            <a:endParaRPr lang="en-US" baseline="0" dirty="0" smtClean="0"/>
          </a:p>
          <a:p>
            <a:r>
              <a:rPr lang="en-US" baseline="0" dirty="0" smtClean="0"/>
              <a:t>SEAL OF EFFICIENCY – indicates the equivalent Seal of Efficiency that the LO is qualified for to date</a:t>
            </a:r>
          </a:p>
          <a:p>
            <a:endParaRPr lang="en-US" baseline="0" dirty="0" smtClean="0"/>
          </a:p>
          <a:p>
            <a:r>
              <a:rPr lang="en-US" baseline="0" dirty="0" smtClean="0"/>
              <a:t>[CLICK]</a:t>
            </a:r>
          </a:p>
          <a:p>
            <a:endParaRPr lang="en-US" baseline="0" dirty="0" smtClean="0"/>
          </a:p>
          <a:p>
            <a:r>
              <a:rPr lang="en-US" baseline="0" dirty="0" smtClean="0"/>
              <a:t>This Snapshot will let you know your JCIPEA Standing, anytime, on your own. This time, you will be in control of your progress!”</a:t>
            </a:r>
            <a:endParaRPr lang="en-US" baseline="0" dirty="0"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19</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pPr marL="228600" indent="-228600"/>
            <a:r>
              <a:rPr lang="en-US" dirty="0" smtClean="0"/>
              <a:t>TALKING POINTS: </a:t>
            </a:r>
          </a:p>
          <a:p>
            <a:endParaRPr lang="en-US" baseline="0" dirty="0" smtClean="0"/>
          </a:p>
          <a:p>
            <a:r>
              <a:rPr lang="en-US" baseline="0" dirty="0" smtClean="0"/>
              <a:t>“And now for the portion where you are to reflect the updates, these are the editable parts of the template.</a:t>
            </a:r>
          </a:p>
          <a:p>
            <a:endParaRPr lang="en-US" baseline="0" dirty="0" smtClean="0"/>
          </a:p>
          <a:p>
            <a:r>
              <a:rPr lang="en-US" baseline="0" dirty="0" smtClean="0"/>
              <a:t>DETAILS – indicate your remarks about what has been completed (project title/report, related dates and other key information for reference)</a:t>
            </a:r>
          </a:p>
          <a:p>
            <a:endParaRPr lang="en-US" baseline="0" dirty="0" smtClean="0"/>
          </a:p>
          <a:p>
            <a:r>
              <a:rPr lang="en-US" baseline="0" dirty="0" smtClean="0"/>
              <a:t>GOAL DONE? and CRITERIA MET?  - indicate Y for Yes or N for No, whether the goal is done and/or criteria is met or not.</a:t>
            </a:r>
          </a:p>
          <a:p>
            <a:endParaRPr lang="en-US" baseline="0" dirty="0" smtClean="0"/>
          </a:p>
          <a:p>
            <a:r>
              <a:rPr lang="en-US" baseline="0" dirty="0" smtClean="0"/>
              <a:t>HOW MANY? – indicate count, as appropriate (either number of projects done, number of persons who completed or participated, number of frequency the goal was accomplished, peso amount raised, etc)</a:t>
            </a:r>
          </a:p>
          <a:p>
            <a:endParaRPr lang="en-US" baseline="0" dirty="0" smtClean="0"/>
          </a:p>
          <a:p>
            <a:r>
              <a:rPr lang="en-US" baseline="0" dirty="0" smtClean="0"/>
              <a:t>By updating these cells, your Performance Snapshot Header will automatically update itself, and corresponding scores/ratings are generated.”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DE84A3A-4699-8646-BB83-27B16C0BBE62}" type="slidenum">
              <a:rPr lang="en-US"/>
              <a:pPr/>
              <a:t>2</a:t>
            </a:fld>
            <a:endParaRPr lang="en-US"/>
          </a:p>
        </p:txBody>
      </p:sp>
      <p:sp>
        <p:nvSpPr>
          <p:cNvPr id="20482"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204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87AEEB-CBF8-FD4F-A885-4F8172D23A20}" type="slidenum">
              <a:rPr lang="en-US"/>
              <a:pPr/>
              <a:t>20</a:t>
            </a:fld>
            <a:endParaRPr lang="en-US"/>
          </a:p>
        </p:txBody>
      </p:sp>
      <p:sp>
        <p:nvSpPr>
          <p:cNvPr id="374786"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4787" name="Rectangle 3"/>
          <p:cNvSpPr>
            <a:spLocks noGrp="1" noChangeArrowheads="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TALKING POINTS: </a:t>
            </a:r>
          </a:p>
          <a:p>
            <a:endParaRPr lang="en-US" b="1" dirty="0" smtClean="0"/>
          </a:p>
          <a:p>
            <a:r>
              <a:rPr lang="en-US" b="0" dirty="0" smtClean="0"/>
              <a:t>“Now,</a:t>
            </a:r>
            <a:r>
              <a:rPr lang="en-US" b="0" baseline="0" dirty="0" smtClean="0"/>
              <a:t> let us try the new JCIPEA Template.”</a:t>
            </a:r>
            <a:endParaRPr lang="en-US" b="0" dirty="0" smtClean="0"/>
          </a:p>
          <a:p>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87AEEB-CBF8-FD4F-A885-4F8172D23A20}" type="slidenum">
              <a:rPr lang="en-US"/>
              <a:pPr/>
              <a:t>21</a:t>
            </a:fld>
            <a:endParaRPr lang="en-US"/>
          </a:p>
        </p:txBody>
      </p:sp>
      <p:sp>
        <p:nvSpPr>
          <p:cNvPr id="374786"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4787" name="Rectangle 3"/>
          <p:cNvSpPr>
            <a:spLocks noGrp="1" noChangeArrowheads="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TALKING POINTS: </a:t>
            </a:r>
          </a:p>
          <a:p>
            <a:endParaRPr lang="en-US" dirty="0" smtClean="0"/>
          </a:p>
          <a:p>
            <a:r>
              <a:rPr lang="en-US" dirty="0" smtClean="0"/>
              <a:t>“Using the template, please reflect</a:t>
            </a:r>
            <a:r>
              <a:rPr lang="en-US" baseline="0" dirty="0" smtClean="0"/>
              <a:t> the following information.”</a:t>
            </a:r>
          </a:p>
          <a:p>
            <a:endParaRPr lang="en-US" baseline="0" dirty="0" smtClean="0"/>
          </a:p>
          <a:p>
            <a:r>
              <a:rPr lang="en-US" baseline="0" dirty="0" smtClean="0"/>
              <a:t>NOTES:</a:t>
            </a:r>
          </a:p>
          <a:p>
            <a:r>
              <a:rPr lang="en-US" baseline="0" dirty="0" smtClean="0"/>
              <a:t>Let participants determine the Category for each activity. And then let them update the template.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22</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TALKING POINTS: </a:t>
            </a:r>
          </a:p>
          <a:p>
            <a:endParaRPr lang="en-US" dirty="0" smtClean="0"/>
          </a:p>
          <a:p>
            <a:r>
              <a:rPr lang="en-US" dirty="0" smtClean="0"/>
              <a:t>“So what</a:t>
            </a:r>
            <a:r>
              <a:rPr lang="en-US" baseline="0" dirty="0" smtClean="0"/>
              <a:t> is in store for us, for our LOs…</a:t>
            </a:r>
          </a:p>
          <a:p>
            <a:endParaRPr lang="en-US" baseline="0" dirty="0" smtClean="0"/>
          </a:p>
          <a:p>
            <a:r>
              <a:rPr lang="en-US" baseline="0" dirty="0" smtClean="0"/>
              <a:t>First, as per our National Awards Policy, only LOs with 50 points can submit an entry to Area Awards, and LOs with 100 points can submit for National Awards. So earning JCIPEA points will allow us to vie for various awards.</a:t>
            </a:r>
          </a:p>
          <a:p>
            <a:endParaRPr lang="en-US" baseline="0" dirty="0" smtClean="0"/>
          </a:p>
          <a:p>
            <a:r>
              <a:rPr lang="en-US" baseline="0" dirty="0" smtClean="0"/>
              <a:t>Second, as per our JCIPEA Guidelines, Reaching 100% rating will qualify us for a Gavel that will be awarded during the Closing Plenary of the Annual National Convention.”</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23</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TALKING POINTS: </a:t>
            </a:r>
          </a:p>
          <a:p>
            <a:endParaRPr lang="en-US" dirty="0" smtClean="0"/>
          </a:p>
          <a:p>
            <a:r>
              <a:rPr lang="en-US" dirty="0" smtClean="0"/>
              <a:t>“And earning</a:t>
            </a:r>
            <a:r>
              <a:rPr lang="en-US" baseline="0" dirty="0" smtClean="0"/>
              <a:t> 100% Efficiency rating for each category will qualify us for a Seal of Efficiency. </a:t>
            </a:r>
          </a:p>
          <a:p>
            <a:endParaRPr lang="en-US" baseline="0" dirty="0" smtClean="0"/>
          </a:p>
          <a:p>
            <a:r>
              <a:rPr lang="en-US" baseline="0" dirty="0" smtClean="0"/>
              <a:t>100% Efficiency in 1 to 7 categories, will qualify us for a Bronze Seal of Efficiency;</a:t>
            </a:r>
          </a:p>
          <a:p>
            <a:endParaRPr lang="en-US" baseline="0" dirty="0" smtClean="0"/>
          </a:p>
          <a:p>
            <a:r>
              <a:rPr lang="en-US" baseline="0" dirty="0" smtClean="0"/>
              <a:t>8-11 categories, Silver; 12-14, Gold; and a perfect score of 15 categories, Platinum.</a:t>
            </a:r>
          </a:p>
          <a:p>
            <a:endParaRPr lang="en-US" baseline="0" dirty="0" smtClean="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1" i="1" dirty="0" smtClean="0"/>
              <a:t>LOs with Platinum Seal of Efficiency </a:t>
            </a:r>
            <a:r>
              <a:rPr lang="en-US" sz="1200" dirty="0" smtClean="0"/>
              <a:t>that earned the highest </a:t>
            </a:r>
            <a:r>
              <a:rPr lang="en-US" sz="1200" i="1" dirty="0" smtClean="0"/>
              <a:t>10 JCIPEA Scores will also be given special recognition during the Area Conference and the National Convention.</a:t>
            </a:r>
            <a:endParaRPr lang="en-US" sz="1200" dirty="0" smtClean="0"/>
          </a:p>
          <a:p>
            <a:endParaRPr lang="en-US" baseline="0" dirty="0" smtClean="0"/>
          </a:p>
          <a:p>
            <a:endParaRPr lang="en-US" baseline="0" dirty="0" smtClean="0"/>
          </a:p>
          <a:p>
            <a:endParaRPr lang="en-US" baseline="0" dirty="0" smtClean="0"/>
          </a:p>
          <a:p>
            <a:endParaRPr lang="en-US" dirty="0"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24</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i="0" dirty="0" smtClean="0"/>
              <a:t>TALKING</a:t>
            </a:r>
            <a:r>
              <a:rPr lang="en-US" sz="1200" b="0" i="0" baseline="0" dirty="0" smtClean="0"/>
              <a:t> POINTS: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i="0" baseline="0" dirty="0" smtClean="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dirty="0" smtClean="0"/>
              <a:t>“Now, let</a:t>
            </a:r>
            <a:r>
              <a:rPr lang="en-US" sz="1200" b="0" baseline="0" dirty="0" smtClean="0"/>
              <a:t> us </a:t>
            </a:r>
            <a:r>
              <a:rPr lang="en-US" sz="1200" b="0" dirty="0" smtClean="0"/>
              <a:t>see how easy it is to reach 100% for each category…”</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b="0" i="0"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25</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i="0" dirty="0" smtClean="0"/>
              <a:t>TALKING</a:t>
            </a:r>
            <a:r>
              <a:rPr lang="en-US" sz="1200" b="0" i="0" baseline="0" dirty="0" smtClean="0"/>
              <a:t> POINTS: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i="0" baseline="0" dirty="0" smtClean="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dirty="0" smtClean="0"/>
              <a:t>“Now, let</a:t>
            </a:r>
            <a:r>
              <a:rPr lang="en-US" sz="1200" b="0" baseline="0" dirty="0" smtClean="0"/>
              <a:t> us </a:t>
            </a:r>
            <a:r>
              <a:rPr lang="en-US" sz="1200" b="0" dirty="0" smtClean="0"/>
              <a:t>see how easy it is to reach</a:t>
            </a:r>
            <a:r>
              <a:rPr lang="en-US" sz="1200" b="0" baseline="0" dirty="0" smtClean="0"/>
              <a:t> 100% overall rating and qualify for a gavel.</a:t>
            </a:r>
            <a:endParaRPr lang="en-US" sz="1200" b="0" dirty="0" smtClean="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b="0" i="0"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26</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b="0" i="0"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27</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i="0" dirty="0" smtClean="0"/>
              <a:t>TALKING</a:t>
            </a:r>
            <a:r>
              <a:rPr lang="en-US" sz="1200" b="0" i="0" baseline="0" dirty="0" smtClean="0"/>
              <a:t> POINTS: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b="0" i="0" baseline="0" dirty="0" smtClean="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dirty="0" smtClean="0"/>
              <a:t>“Now, let</a:t>
            </a:r>
            <a:r>
              <a:rPr lang="en-US" sz="1200" b="0" baseline="0" dirty="0" smtClean="0"/>
              <a:t> us </a:t>
            </a:r>
            <a:r>
              <a:rPr lang="en-US" sz="1200" b="0" dirty="0" smtClean="0"/>
              <a:t>see how easy it is to reach 100% for each category…”</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b="0" i="0"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28</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29</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D6C0F7-44A7-6445-8AE1-D0399D674F70}" type="slidenum">
              <a:rPr lang="en-US"/>
              <a:pPr/>
              <a:t>3</a:t>
            </a:fld>
            <a:endParaRPr lang="en-US"/>
          </a:p>
        </p:txBody>
      </p:sp>
      <p:sp>
        <p:nvSpPr>
          <p:cNvPr id="207874"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207875" name="Rectangle 3"/>
          <p:cNvSpPr>
            <a:spLocks noGrp="1" noChangeArrowheads="1"/>
          </p:cNvSpPr>
          <p:nvPr>
            <p:ph type="body" idx="1"/>
          </p:nvPr>
        </p:nvSpPr>
        <p:spPr/>
        <p:txBody>
          <a:bodyPr/>
          <a:lstStyle/>
          <a:p>
            <a:pPr marL="228600" indent="-228600"/>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30</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31</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32</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33</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34</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35</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36</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37</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38</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39</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8530F9C-738C-2642-A6DA-D0D8A0803183}" type="slidenum">
              <a:rPr lang="en-US"/>
              <a:pPr/>
              <a:t>4</a:t>
            </a:fld>
            <a:endParaRPr lang="en-US"/>
          </a:p>
        </p:txBody>
      </p:sp>
      <p:sp>
        <p:nvSpPr>
          <p:cNvPr id="373762"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376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40</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41</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42</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D6C0F7-44A7-6445-8AE1-D0399D674F70}" type="slidenum">
              <a:rPr lang="en-US">
                <a:solidFill>
                  <a:prstClr val="black"/>
                </a:solidFill>
              </a:rPr>
              <a:pPr/>
              <a:t>43</a:t>
            </a:fld>
            <a:endParaRPr lang="en-US">
              <a:solidFill>
                <a:prstClr val="black"/>
              </a:solidFill>
            </a:endParaRPr>
          </a:p>
        </p:txBody>
      </p:sp>
      <p:sp>
        <p:nvSpPr>
          <p:cNvPr id="207874"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207875" name="Rectangle 3"/>
          <p:cNvSpPr>
            <a:spLocks noGrp="1" noChangeArrowheads="1"/>
          </p:cNvSpPr>
          <p:nvPr>
            <p:ph type="body" idx="1"/>
          </p:nvPr>
        </p:nvSpPr>
        <p:spPr/>
        <p:txBody>
          <a:bodyPr/>
          <a:lstStyle/>
          <a:p>
            <a:pPr marL="228600" indent="-228600"/>
            <a:r>
              <a:rPr lang="en-US" dirty="0" smtClean="0"/>
              <a:t>TALKING POINTS:</a:t>
            </a:r>
          </a:p>
          <a:p>
            <a:pPr marL="228600" indent="-228600"/>
            <a:endParaRPr lang="en-US" dirty="0" smtClean="0"/>
          </a:p>
          <a:p>
            <a:pPr marL="228600" indent="-228600"/>
            <a:r>
              <a:rPr lang="en-US" dirty="0" smtClean="0"/>
              <a:t>“Part</a:t>
            </a:r>
            <a:r>
              <a:rPr lang="en-US" baseline="0" dirty="0" smtClean="0"/>
              <a:t> of being efficient is also submitting the necessary reports. Only then can JCIP account for all your accomplishments and contributions, and recognize you accordingly. The Project Completion Report will substantiate and support your JCIPEA scores and ratings.</a:t>
            </a:r>
            <a:endParaRPr 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87AEEB-CBF8-FD4F-A885-4F8172D23A20}" type="slidenum">
              <a:rPr lang="en-US"/>
              <a:pPr/>
              <a:t>44</a:t>
            </a:fld>
            <a:endParaRPr lang="en-US"/>
          </a:p>
        </p:txBody>
      </p:sp>
      <p:sp>
        <p:nvSpPr>
          <p:cNvPr id="374786"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4787" name="Rectangle 3"/>
          <p:cNvSpPr>
            <a:spLocks noGrp="1" noChangeArrowheads="1"/>
          </p:cNvSpPr>
          <p:nvPr>
            <p:ph type="body" idx="1"/>
          </p:nvPr>
        </p:nvSpPr>
        <p:spPr/>
        <p:txBody>
          <a:bodyPr/>
          <a:lstStyle/>
          <a:p>
            <a:r>
              <a:rPr lang="en-US" dirty="0" smtClean="0"/>
              <a:t>NOTES:</a:t>
            </a:r>
          </a:p>
          <a:p>
            <a:endParaRPr lang="en-US" dirty="0" smtClean="0"/>
          </a:p>
          <a:p>
            <a:r>
              <a:rPr lang="en-US" dirty="0" smtClean="0"/>
              <a:t>Let the participants group</a:t>
            </a:r>
            <a:r>
              <a:rPr lang="en-US" baseline="0" dirty="0" smtClean="0"/>
              <a:t> into 3-5 and prepare a sample Project Completion Report using the standard JCIP template about a project of their choice in 5 </a:t>
            </a:r>
            <a:r>
              <a:rPr lang="en-US" baseline="0" dirty="0" err="1" smtClean="0"/>
              <a:t>mins</a:t>
            </a:r>
            <a:r>
              <a:rPr lang="en-US" baseline="0" dirty="0" smtClean="0"/>
              <a:t>. Select one group to present their output to the whole group.</a:t>
            </a:r>
            <a:endParaRPr 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8812F85-49F0-C442-98C1-E80E571870FC}" type="slidenum">
              <a:rPr lang="en-US"/>
              <a:pPr/>
              <a:t>45</a:t>
            </a:fld>
            <a:endParaRPr lang="en-US"/>
          </a:p>
        </p:txBody>
      </p:sp>
      <p:sp>
        <p:nvSpPr>
          <p:cNvPr id="37581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5811" name="Rectangle 3"/>
          <p:cNvSpPr>
            <a:spLocks noGrp="1" noChangeArrowheads="1"/>
          </p:cNvSpPr>
          <p:nvPr>
            <p:ph type="body" idx="1"/>
          </p:nvPr>
        </p:nvSpPr>
        <p:spPr/>
        <p:txBody>
          <a:bodyPr/>
          <a:lstStyle/>
          <a:p>
            <a:r>
              <a:rPr lang="en-US" dirty="0" smtClean="0"/>
              <a:t>NOTES:</a:t>
            </a:r>
          </a:p>
          <a:p>
            <a:endParaRPr lang="en-US" dirty="0" smtClean="0"/>
          </a:p>
          <a:p>
            <a:r>
              <a:rPr lang="en-US" dirty="0" smtClean="0"/>
              <a:t>Go through</a:t>
            </a:r>
            <a:r>
              <a:rPr lang="en-US" baseline="0" dirty="0" smtClean="0"/>
              <a:t> the discussion points.</a:t>
            </a:r>
          </a:p>
          <a:p>
            <a:endParaRPr lang="en-US" baseline="0" dirty="0" smtClean="0"/>
          </a:p>
          <a:p>
            <a:r>
              <a:rPr lang="en-US" baseline="0" dirty="0" smtClean="0"/>
              <a:t>Relate the difficulty of coming up with a Project Completion Report from absence of information/data, which is the tendency if a report is not done immediately after project implementation or if there no records made thereof.</a:t>
            </a:r>
          </a:p>
          <a:p>
            <a:endParaRPr lang="en-US" baseline="0" dirty="0" smtClean="0"/>
          </a:p>
          <a:p>
            <a:r>
              <a:rPr lang="en-US" baseline="0" dirty="0" smtClean="0"/>
              <a:t>TALKING POINTS:</a:t>
            </a:r>
          </a:p>
          <a:p>
            <a:endParaRPr lang="en-US" baseline="0" dirty="0" smtClean="0"/>
          </a:p>
          <a:p>
            <a:r>
              <a:rPr lang="en-US" baseline="0" dirty="0" smtClean="0"/>
              <a:t>Part of being efficient is being able to retrieve needed information immediately, and present a comprehensive report fast and accurately. The completeness and accuracy of your Project Completion Report will ensure that corresponding points will be awarded correctly.</a:t>
            </a:r>
          </a:p>
          <a:p>
            <a:endParaRPr lang="en-US" baseline="0" dirty="0" smtClean="0"/>
          </a:p>
          <a:p>
            <a:r>
              <a:rPr lang="en-US" baseline="0" dirty="0" smtClean="0"/>
              <a:t>Though we use the Project Completion Report for JCIPEA purposes, it is also important to emphasize that other reports are equally important as well, Project Proposal included. By completing the latter, it will make it easy for you to accomplish your Project Completion Report as it contains most of the relevant information about the project.</a:t>
            </a:r>
            <a:endParaRPr lang="en-US"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899109-1562-BF47-B14D-7191D214A1BB}" type="slidenum">
              <a:rPr lang="en-US"/>
              <a:pPr/>
              <a:t>46</a:t>
            </a:fld>
            <a:endParaRPr lang="en-US"/>
          </a:p>
        </p:txBody>
      </p:sp>
      <p:sp>
        <p:nvSpPr>
          <p:cNvPr id="19458"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19459" name="Rectangle 3"/>
          <p:cNvSpPr>
            <a:spLocks noGrp="1" noChangeArrowheads="1"/>
          </p:cNvSpPr>
          <p:nvPr>
            <p:ph type="body" idx="1"/>
          </p:nvPr>
        </p:nvSpPr>
        <p:spPr/>
        <p:txBody>
          <a:bodyPr/>
          <a:lstStyle/>
          <a:p>
            <a:pPr marL="228600" indent="-228600"/>
            <a:r>
              <a:rPr lang="en-US" dirty="0"/>
              <a:t>To use this particular slide more than once in your presentation you must first copy and paste it because it is not a master and simply selecting new slide will not make it appear again. </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899109-1562-BF47-B14D-7191D214A1BB}" type="slidenum">
              <a:rPr lang="en-US"/>
              <a:pPr/>
              <a:t>47</a:t>
            </a:fld>
            <a:endParaRPr lang="en-US"/>
          </a:p>
        </p:txBody>
      </p:sp>
      <p:sp>
        <p:nvSpPr>
          <p:cNvPr id="19458"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19459" name="Rectangle 3"/>
          <p:cNvSpPr>
            <a:spLocks noGrp="1" noChangeArrowheads="1"/>
          </p:cNvSpPr>
          <p:nvPr>
            <p:ph type="body" idx="1"/>
          </p:nvPr>
        </p:nvSpPr>
        <p:spPr/>
        <p:txBody>
          <a:bodyPr/>
          <a:lstStyle/>
          <a:p>
            <a:pPr marL="228600" indent="-228600"/>
            <a:r>
              <a:rPr lang="en-US"/>
              <a:t>To use this particular slide more than once in your presentation you must first copy and paste it because it is not a master and simply selecting new slide will not make it appear again. </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D6C0F7-44A7-6445-8AE1-D0399D674F70}" type="slidenum">
              <a:rPr lang="en-US">
                <a:solidFill>
                  <a:prstClr val="black"/>
                </a:solidFill>
              </a:rPr>
              <a:pPr/>
              <a:t>48</a:t>
            </a:fld>
            <a:endParaRPr lang="en-US">
              <a:solidFill>
                <a:prstClr val="black"/>
              </a:solidFill>
            </a:endParaRPr>
          </a:p>
        </p:txBody>
      </p:sp>
      <p:sp>
        <p:nvSpPr>
          <p:cNvPr id="207874"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207875" name="Rectangle 3"/>
          <p:cNvSpPr>
            <a:spLocks noGrp="1" noChangeArrowheads="1"/>
          </p:cNvSpPr>
          <p:nvPr>
            <p:ph type="body" idx="1"/>
          </p:nvPr>
        </p:nvSpPr>
        <p:spPr/>
        <p:txBody>
          <a:bodyPr/>
          <a:lstStyle/>
          <a:p>
            <a:pPr marL="228600" indent="-228600"/>
            <a:r>
              <a:rPr lang="en-US"/>
              <a:t>To use this particular slide more than once in your presentation you must first copy and paste it because it is not a master and simply selecting new slide will not make it appear again. </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58B017B-9ED9-F04A-A0E5-60092ECD4BA9}" type="slidenum">
              <a:rPr lang="en-US"/>
              <a:pPr/>
              <a:t>49</a:t>
            </a:fld>
            <a:endParaRPr lang="en-US"/>
          </a:p>
        </p:txBody>
      </p:sp>
      <p:sp>
        <p:nvSpPr>
          <p:cNvPr id="239618"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239619" name="Rectangle 3"/>
          <p:cNvSpPr>
            <a:spLocks noGrp="1" noChangeArrowheads="1"/>
          </p:cNvSpPr>
          <p:nvPr>
            <p:ph type="body" idx="1"/>
          </p:nvPr>
        </p:nvSpPr>
        <p:spPr/>
        <p:txBody>
          <a:bodyPr/>
          <a:lstStyle/>
          <a:p>
            <a:pPr marL="228600" indent="-228600"/>
            <a:r>
              <a:rPr lang="en-US" dirty="0" smtClean="0"/>
              <a:t>NOTES:</a:t>
            </a:r>
          </a:p>
          <a:p>
            <a:pPr marL="228600" indent="-228600"/>
            <a:endParaRPr lang="en-US" dirty="0" smtClean="0"/>
          </a:p>
          <a:p>
            <a:pPr marL="228600" indent="-228600"/>
            <a:r>
              <a:rPr lang="en-US" baseline="0" dirty="0" smtClean="0"/>
              <a:t>Call each LO especially the President and/or Secretary and ask them their target and commitment for 2014. Let the Regional Secretary and/or RVP take note of their commitments.</a:t>
            </a:r>
          </a:p>
          <a:p>
            <a:pPr marL="228600" indent="-228600"/>
            <a:endParaRPr lang="en-US" baseline="0" dirty="0" smtClean="0"/>
          </a:p>
          <a:p>
            <a:pPr marL="228600" indent="-228600"/>
            <a:r>
              <a:rPr lang="en-US" baseline="0" dirty="0" smtClean="0"/>
              <a:t>Address questions from the floor accordingly.</a:t>
            </a:r>
          </a:p>
          <a:p>
            <a:pPr marL="228600" indent="-228600"/>
            <a:endParaRPr lang="en-US" baseline="0" dirty="0" smtClean="0"/>
          </a:p>
          <a:p>
            <a:pPr marL="228600" indent="-228600"/>
            <a:r>
              <a:rPr lang="en-US" baseline="0" dirty="0" smtClean="0"/>
              <a:t>Park and write down those questions needed further clarification and send to NSG for proper response.</a:t>
            </a: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D6C0F7-44A7-6445-8AE1-D0399D674F70}" type="slidenum">
              <a:rPr lang="en-US"/>
              <a:pPr/>
              <a:t>5</a:t>
            </a:fld>
            <a:endParaRPr lang="en-US"/>
          </a:p>
        </p:txBody>
      </p:sp>
      <p:sp>
        <p:nvSpPr>
          <p:cNvPr id="207874"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207875" name="Rectangle 3"/>
          <p:cNvSpPr>
            <a:spLocks noGrp="1" noChangeArrowheads="1"/>
          </p:cNvSpPr>
          <p:nvPr>
            <p:ph type="body" idx="1"/>
          </p:nvPr>
        </p:nvSpPr>
        <p:spPr/>
        <p:txBody>
          <a:bodyPr/>
          <a:lstStyle/>
          <a:p>
            <a:pPr marL="228600" indent="-228600"/>
            <a:endParaRPr lang="en-US"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642156D-2723-AD4B-AE30-36F6F36E298F}" type="slidenum">
              <a:rPr lang="en-US"/>
              <a:pPr/>
              <a:t>50</a:t>
            </a:fld>
            <a:endParaRPr lang="en-US"/>
          </a:p>
        </p:txBody>
      </p:sp>
      <p:sp>
        <p:nvSpPr>
          <p:cNvPr id="176130"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176131" name="Rectangle 3"/>
          <p:cNvSpPr>
            <a:spLocks noGrp="1" noChangeArrowheads="1"/>
          </p:cNvSpPr>
          <p:nvPr>
            <p:ph type="body" idx="1"/>
          </p:nvPr>
        </p:nvSpPr>
        <p:spPr/>
        <p:txBody>
          <a:bodyPr/>
          <a:lstStyle/>
          <a:p>
            <a:r>
              <a:rPr lang="en-US" dirty="0" smtClean="0"/>
              <a:t>TALKING</a:t>
            </a:r>
            <a:r>
              <a:rPr lang="en-US" baseline="0" dirty="0" smtClean="0"/>
              <a:t> POINTS:</a:t>
            </a:r>
          </a:p>
          <a:p>
            <a:endParaRPr lang="en-US" baseline="0" dirty="0" smtClean="0"/>
          </a:p>
          <a:p>
            <a:r>
              <a:rPr lang="en-US" baseline="0" dirty="0" smtClean="0"/>
              <a:t>“Let your 2015 journey be awesome, be an EPIC one!”</a:t>
            </a:r>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9A6A31B-A7DD-A644-A584-753E915E0882}" type="slidenum">
              <a:rPr lang="en-US"/>
              <a:pPr/>
              <a:t>6</a:t>
            </a:fld>
            <a:endParaRPr lang="en-US"/>
          </a:p>
        </p:txBody>
      </p:sp>
      <p:sp>
        <p:nvSpPr>
          <p:cNvPr id="372738"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372739" name="Rectangle 3"/>
          <p:cNvSpPr>
            <a:spLocks noGrp="1" noChangeArrowheads="1"/>
          </p:cNvSpPr>
          <p:nvPr>
            <p:ph type="body" idx="1"/>
          </p:nvPr>
        </p:nvSpPr>
        <p:spPr/>
        <p:txBody>
          <a:bodyPr/>
          <a:lstStyle/>
          <a:p>
            <a:r>
              <a:rPr lang="en-US" dirty="0" smtClean="0"/>
              <a:t>NOTES:</a:t>
            </a:r>
            <a:r>
              <a:rPr lang="en-US" baseline="0" dirty="0" smtClean="0"/>
              <a:t> </a:t>
            </a:r>
            <a:r>
              <a:rPr lang="en-US" dirty="0" smtClean="0"/>
              <a:t>Let each participant stand and introduce</a:t>
            </a:r>
            <a:r>
              <a:rPr lang="en-US" baseline="0" dirty="0" smtClean="0"/>
              <a:t> him/herself. Select a few and let them explain their answer.</a:t>
            </a:r>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D6C0F7-44A7-6445-8AE1-D0399D674F70}" type="slidenum">
              <a:rPr lang="en-US">
                <a:solidFill>
                  <a:prstClr val="black"/>
                </a:solidFill>
              </a:rPr>
              <a:pPr/>
              <a:t>7</a:t>
            </a:fld>
            <a:endParaRPr lang="en-US">
              <a:solidFill>
                <a:prstClr val="black"/>
              </a:solidFill>
            </a:endParaRPr>
          </a:p>
        </p:txBody>
      </p:sp>
      <p:sp>
        <p:nvSpPr>
          <p:cNvPr id="207874"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207875" name="Rectangle 3"/>
          <p:cNvSpPr>
            <a:spLocks noGrp="1" noChangeArrowheads="1"/>
          </p:cNvSpPr>
          <p:nvPr>
            <p:ph type="body" idx="1"/>
          </p:nvPr>
        </p:nvSpPr>
        <p:spPr/>
        <p:txBody>
          <a:bodyPr/>
          <a:lstStyle/>
          <a:p>
            <a:pPr marL="228600" indent="-228600"/>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899109-1562-BF47-B14D-7191D214A1BB}" type="slidenum">
              <a:rPr lang="en-US"/>
              <a:pPr/>
              <a:t>8</a:t>
            </a:fld>
            <a:endParaRPr lang="en-US"/>
          </a:p>
        </p:txBody>
      </p:sp>
      <p:sp>
        <p:nvSpPr>
          <p:cNvPr id="19458"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19459" name="Rectangle 3"/>
          <p:cNvSpPr>
            <a:spLocks noGrp="1" noChangeArrowheads="1"/>
          </p:cNvSpPr>
          <p:nvPr>
            <p:ph type="body" idx="1"/>
          </p:nvPr>
        </p:nvSpPr>
        <p:spPr/>
        <p:txBody>
          <a:bodyPr/>
          <a:lstStyle/>
          <a:p>
            <a:pPr marL="228600" indent="-228600"/>
            <a:r>
              <a:rPr lang="en-US" dirty="0" smtClean="0"/>
              <a:t>NOTES</a:t>
            </a:r>
            <a:r>
              <a:rPr lang="en-US" baseline="0" dirty="0" smtClean="0"/>
              <a:t>: </a:t>
            </a:r>
            <a:r>
              <a:rPr lang="en-US" dirty="0" smtClean="0"/>
              <a:t>Relate</a:t>
            </a:r>
            <a:r>
              <a:rPr lang="en-US" baseline="0" dirty="0" smtClean="0"/>
              <a:t> to participants answer during the introduction</a:t>
            </a:r>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899109-1562-BF47-B14D-7191D214A1BB}" type="slidenum">
              <a:rPr lang="en-US"/>
              <a:pPr/>
              <a:t>9</a:t>
            </a:fld>
            <a:endParaRPr lang="en-US"/>
          </a:p>
        </p:txBody>
      </p:sp>
      <p:sp>
        <p:nvSpPr>
          <p:cNvPr id="19458" name="Rectangle 2"/>
          <p:cNvSpPr>
            <a:spLocks noGrp="1" noRot="1" noChangeAspect="1" noChangeArrowheads="1" noTextEdit="1"/>
          </p:cNvSpPr>
          <p:nvPr>
            <p:ph type="sldImg"/>
          </p:nvPr>
        </p:nvSpPr>
        <p:spPr>
          <a:ln/>
          <a:extLst>
            <a:ext uri="{FAA26D3D-D897-4be2-8F04-BA451C77F1D7}">
              <ma14:placeholderFlag xmlns:mc="http://schemas.openxmlformats.org/markup-compatibility/2006" xmlns:mv="urn:schemas-microsoft-com:mac:vml" xmlns="" xmlns:ma14="http://schemas.microsoft.com/office/mac/drawingml/2011/main" xmlns:p="http://schemas.openxmlformats.org/presentationml/2006/main" xmlns:r="http://schemas.openxmlformats.org/officeDocument/2006/relationships" xmlns:a="http://schemas.openxmlformats.org/drawingml/2006/main" val="1"/>
            </a:ext>
          </a:extLst>
        </p:spPr>
      </p:sp>
      <p:sp>
        <p:nvSpPr>
          <p:cNvPr id="19459" name="Rectangle 3"/>
          <p:cNvSpPr>
            <a:spLocks noGrp="1" noChangeArrowheads="1"/>
          </p:cNvSpPr>
          <p:nvPr>
            <p:ph type="body" idx="1"/>
          </p:nvPr>
        </p:nvSpPr>
        <p:spPr/>
        <p:txBody>
          <a:bodyPr/>
          <a:lstStyle/>
          <a:p>
            <a:pPr marL="228600" indent="-228600"/>
            <a:r>
              <a:rPr lang="en-US" dirty="0" smtClean="0"/>
              <a:t>TALKING POINTS: </a:t>
            </a:r>
          </a:p>
          <a:p>
            <a:pPr marL="228600" indent="-228600"/>
            <a:endParaRPr lang="en-US" dirty="0" smtClean="0"/>
          </a:p>
          <a:p>
            <a:pPr marL="228600" indent="-228600"/>
            <a:r>
              <a:rPr lang="en-US" dirty="0" smtClean="0"/>
              <a:t>“JCIPEA</a:t>
            </a:r>
            <a:r>
              <a:rPr lang="en-US" baseline="0" dirty="0" smtClean="0"/>
              <a:t> primarily drives EFFICIENCY, which in turn will drive performance and will further drive Impact and Positive Change. For us to do things right, we need, first and foremost, to know what these things are and how these things should be accomplished. JCIPEA defines clearly the Key Result Areas that we need to address, the minimum expectations defined under each in terms of activities to do, reports to submit and programs to implement, and when and how these should be done. This will enable us to maximize our limited resources, enabling us to achieve more and generate greater results.”</a:t>
            </a:r>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vert="horz"/>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2244735569"/>
      </p:ext>
    </p:extLst>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088871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3036883253"/>
      </p:ext>
    </p:extLst>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2177369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57912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161967759"/>
      </p:ext>
    </p:extLst>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3818111586"/>
      </p:ext>
    </p:extLst>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57912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375188792"/>
      </p:ext>
    </p:extLst>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5791200" cy="11430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1815848539"/>
      </p:ext>
    </p:extLst>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5791200" cy="1143000"/>
          </a:xfrm>
          <a:prstGeom prst="rect">
            <a:avLst/>
          </a:prstGeom>
        </p:spPr>
        <p:txBody>
          <a:bodyPr/>
          <a:lstStyle/>
          <a:p>
            <a:r>
              <a:rPr lang="en-US" smtClean="0"/>
              <a:t>Click to edit Master title style</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3176821050"/>
      </p:ext>
    </p:extLst>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212844366"/>
      </p:ext>
    </p:extLst>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3416712713"/>
      </p:ext>
    </p:extLst>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321295975"/>
      </p:ext>
    </p:extLst>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3393878606"/>
      </p:ext>
    </p:extLst>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5791200" cy="11430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728628814"/>
      </p:ext>
    </p:extLst>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3184429121"/>
      </p:ext>
    </p:extLst>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57912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161967759"/>
      </p:ext>
    </p:extLst>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vert="horz"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74272290"/>
      </p:ext>
    </p:extLst>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3409200876"/>
      </p:ext>
    </p:extLst>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2117517125"/>
      </p:ext>
    </p:extLst>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smtClean="0"/>
              <a:t>Click to edit Master title style</a:t>
            </a:r>
            <a:endParaRPr lang="en-US"/>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1375758519"/>
      </p:ext>
    </p:extLst>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3906719264"/>
      </p:ext>
    </p:extLst>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vert="horz"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4087914209"/>
      </p:ext>
    </p:extLst>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vert="horz"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183387958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png"/><Relationship Id="rId15" Type="http://schemas.microsoft.com/office/2007/relationships/hdphoto" Target="../media/hdphoto2.wdp"/><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3" Type="http://schemas.openxmlformats.org/officeDocument/2006/relationships/image" Target="../media/image3.png"/><Relationship Id="rId14" Type="http://schemas.openxmlformats.org/officeDocument/2006/relationships/image" Target="../media/image4.png"/><Relationship Id="rId15" Type="http://schemas.microsoft.com/office/2007/relationships/hdphoto" Target="../media/hdphoto1.wdp"/><Relationship Id="rId16" Type="http://schemas.openxmlformats.org/officeDocument/2006/relationships/image" Target="../media/image5.png"/><Relationship Id="rId17" Type="http://schemas.openxmlformats.org/officeDocument/2006/relationships/image" Target="../media/image2.png"/><Relationship Id="rId18" Type="http://schemas.microsoft.com/office/2007/relationships/hdphoto" Target="../media/hdphoto2.wdp"/><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7" Type="http://schemas.openxmlformats.org/officeDocument/2006/relationships/image" Target="../media/image2.png"/><Relationship Id="rId18" Type="http://schemas.microsoft.com/office/2007/relationships/hdphoto" Target="../media/hdphoto2.wdp"/><Relationship Id="rId15" Type="http://schemas.microsoft.com/office/2007/relationships/hdphoto" Target="../media/hdphoto1.wdp"/><Relationship Id="rId16" Type="http://schemas.openxmlformats.org/officeDocument/2006/relationships/image" Target="../media/image5.png"/><Relationship Id="rId1" Type="http://schemas.openxmlformats.org/officeDocument/2006/relationships/slideLayout" Target="../slideLayouts/slideLayout23.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p:bg>
      <p:bgPr>
        <a:solidFill>
          <a:schemeClr val="bg1"/>
        </a:solidFill>
        <a:effectLst/>
      </p:bgPr>
    </p:bg>
    <p:spTree>
      <p:nvGrpSpPr>
        <p:cNvPr id="1" name=""/>
        <p:cNvGrpSpPr/>
        <p:nvPr/>
      </p:nvGrpSpPr>
      <p:grpSpPr>
        <a:xfrm>
          <a:off x="0" y="0"/>
          <a:ext cx="0" cy="0"/>
          <a:chOff x="0" y="0"/>
          <a:chExt cx="0" cy="0"/>
        </a:xfrm>
      </p:grpSpPr>
      <p:pic>
        <p:nvPicPr>
          <p:cNvPr id="1026" name="Picture 16"/>
          <p:cNvPicPr>
            <a:picLocks noChangeAspect="1" noChangeArrowheads="1"/>
          </p:cNvPicPr>
          <p:nvPr userDrawn="1"/>
        </p:nvPicPr>
        <p:blipFill>
          <a:blip r:embed="rId1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1588" y="1588"/>
            <a:ext cx="9142412" cy="685641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pic>
      <p:pic>
        <p:nvPicPr>
          <p:cNvPr id="4" name="Picture 2"/>
          <p:cNvPicPr>
            <a:picLocks noChangeAspect="1" noChangeArrowheads="1"/>
          </p:cNvPicPr>
          <p:nvPr userDrawn="1"/>
        </p:nvPicPr>
        <p:blipFill>
          <a:blip r:embed="rId14">
            <a:extLst>
              <a:ext uri="{BEBA8EAE-BF5A-486C-A8C5-ECC9F3942E4B}">
                <a14:imgProp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14:imgLayer r:embed="rId15">
                    <a14:imgEffect>
                      <a14:backgroundRemoval t="0" b="100000" l="0" r="100000">
                        <a14:foregroundMark x1="30518" y1="38041" x2="33740" y2="38041"/>
                        <a14:foregroundMark x1="33887" y1="38418" x2="33887" y2="38418"/>
                        <a14:foregroundMark x1="42871" y1="38418" x2="48779" y2="38418"/>
                        <a14:foregroundMark x1="55371" y1="37382" x2="55029" y2="52731"/>
                        <a14:foregroundMark x1="62500" y1="31544" x2="62988" y2="53013"/>
                        <a14:foregroundMark x1="71094" y1="39642" x2="70752" y2="52731"/>
                        <a14:foregroundMark x1="76025" y1="41996" x2="79932" y2="51789"/>
                        <a14:foregroundMark x1="91553" y1="42279" x2="91260" y2="56968"/>
                        <a14:foregroundMark x1="69238" y1="8098" x2="69092" y2="13936"/>
                        <a14:foregroundMark x1="73291" y1="8663" x2="73291" y2="13936"/>
                        <a14:foregroundMark x1="73291" y1="13936" x2="74854" y2="18456"/>
                        <a14:foregroundMark x1="74854" y1="18456" x2="74854" y2="18456"/>
                        <a14:foregroundMark x1="84326" y1="8663" x2="84131" y2="15254"/>
                        <a14:foregroundMark x1="84131" y1="15254" x2="84131" y2="15254"/>
                        <a14:foregroundMark x1="88867" y1="9040" x2="88867" y2="9040"/>
                        <a14:foregroundMark x1="91406" y1="9040" x2="94287" y2="9322"/>
                        <a14:foregroundMark x1="94287" y1="9322" x2="94287" y2="9322"/>
                        <a14:foregroundMark x1="26953" y1="22034" x2="26953" y2="22034"/>
                        <a14:foregroundMark x1="26807" y1="25989" x2="26807" y2="28625"/>
                        <a14:foregroundMark x1="32031" y1="28908" x2="33594" y2="27966"/>
                        <a14:foregroundMark x1="36621" y1="25989" x2="36768" y2="29944"/>
                        <a14:foregroundMark x1="46436" y1="24388" x2="46924" y2="24388"/>
                        <a14:foregroundMark x1="49951" y1="26271" x2="49121" y2="28249"/>
                        <a14:foregroundMark x1="54395" y1="26271" x2="54395" y2="28908"/>
                        <a14:foregroundMark x1="70605" y1="27307" x2="70605" y2="30226"/>
                        <a14:foregroundMark x1="73291" y1="25989" x2="73486" y2="29567"/>
                        <a14:foregroundMark x1="75830" y1="27589" x2="75830" y2="30226"/>
                        <a14:foregroundMark x1="76025" y1="25989" x2="76025" y2="25989"/>
                        <a14:foregroundMark x1="77051" y1="25895" x2="77051" y2="28154"/>
                        <a14:foregroundMark x1="78223" y1="26177" x2="78223" y2="26177"/>
                        <a14:foregroundMark x1="78320" y1="27684" x2="78223" y2="28814"/>
                        <a14:foregroundMark x1="78564" y1="28908" x2="78662" y2="30226"/>
                        <a14:foregroundMark x1="78662" y1="30226" x2="78662" y2="30226"/>
                        <a14:foregroundMark x1="79492" y1="27684" x2="79541" y2="31073"/>
                        <a14:foregroundMark x1="82080" y1="28437" x2="82227" y2="31168"/>
                        <a14:foregroundMark x1="84717" y1="26177" x2="84717" y2="26177"/>
                        <a14:foregroundMark x1="84619" y1="28154" x2="84619" y2="29567"/>
                        <a14:foregroundMark x1="85986" y1="27684" x2="85986" y2="29567"/>
                        <a14:foregroundMark x1="88477" y1="28437" x2="88477" y2="29379"/>
                        <a14:foregroundMark x1="90723" y1="28437" x2="91406" y2="28908"/>
                        <a14:foregroundMark x1="22412" y1="63465" x2="17920" y2="68456"/>
                        <a14:foregroundMark x1="16992" y1="73635" x2="7764" y2="88512"/>
                        <a14:foregroundMark x1="7764" y1="88512" x2="7764" y2="88512"/>
                        <a14:foregroundMark x1="29688" y1="70245" x2="27100" y2="82392"/>
                        <a14:foregroundMark x1="27100" y1="82298" x2="27100" y2="82298"/>
                        <a14:foregroundMark x1="40234" y1="67137" x2="40234" y2="67137"/>
                        <a14:foregroundMark x1="40479" y1="67137" x2="40479" y2="67137"/>
                        <a14:foregroundMark x1="52832" y1="73446" x2="56836" y2="73446"/>
                        <a14:foregroundMark x1="64404" y1="73446" x2="64502" y2="83239"/>
                        <a14:foregroundMark x1="75537" y1="77684" x2="75146" y2="82486"/>
                        <a14:foregroundMark x1="86963" y1="76177" x2="86572" y2="82486"/>
                        <a14:foregroundMark x1="80713" y1="27778" x2="80957" y2="28249"/>
                        <a14:foregroundMark x1="90869" y1="30697" x2="91406" y2="30697"/>
                        <a14:backgroundMark x1="33496" y1="30697" x2="33008" y2="30697"/>
                        <a14:backgroundMark x1="33008" y1="30697" x2="33008" y2="30697"/>
                        <a14:backgroundMark x1="51660" y1="27119" x2="51270" y2="29379"/>
                        <a14:backgroundMark x1="51270" y1="29379" x2="51270" y2="29379"/>
                        <a14:backgroundMark x1="71289" y1="27119" x2="71289" y2="27119"/>
                        <a14:backgroundMark x1="80469" y1="29379" x2="80371" y2="29944"/>
                        <a14:backgroundMark x1="83105" y1="29379" x2="82715" y2="29190"/>
                      </a14:backgroundRemoval>
                    </a14:imgEffect>
                  </a14:imgLayer>
                </a14:imgProps>
              </a:ex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7176868" y="62131"/>
            <a:ext cx="1828800" cy="948333"/>
          </a:xfrm>
          <a:prstGeom prst="rect">
            <a:avLst/>
          </a:prstGeom>
          <a:noFill/>
          <a:ln>
            <a:noFill/>
          </a:ln>
          <a:effectLst>
            <a:glow rad="63500">
              <a:schemeClr val="bg1">
                <a:alpha val="40000"/>
              </a:schemeClr>
            </a:glow>
            <a:outerShdw dist="25400" dir="2700000" algn="ctr" rotWithShape="0">
              <a:schemeClr val="bg1"/>
            </a:outerShdw>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iming>
    <p:tnLst>
      <p:par>
        <p:cTn id="1" dur="indefinite" restart="never" nodeType="tmRoot"/>
      </p:par>
    </p:tnLst>
  </p:timing>
  <p:txStyles>
    <p:titleStyle>
      <a:lvl1pPr algn="ctr" rtl="0" eaLnBrk="0" fontAlgn="base" hangingPunct="0">
        <a:spcBef>
          <a:spcPct val="0"/>
        </a:spcBef>
        <a:spcAft>
          <a:spcPct val="0"/>
        </a:spcAft>
        <a:defRPr sz="4400">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2pPr>
      <a:lvl3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3pPr>
      <a:lvl4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4pPr>
      <a:lvl5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fontAlgn="base">
        <a:spcBef>
          <a:spcPct val="20000"/>
        </a:spcBef>
        <a:spcAft>
          <a:spcPct val="0"/>
        </a:spcAft>
        <a:buChar char="»"/>
        <a:defRPr sz="2000">
          <a:solidFill>
            <a:schemeClr val="tx1"/>
          </a:solidFill>
          <a:latin typeface="+mn-lt"/>
          <a:ea typeface="ＭＳ Ｐゴシック" charset="-128"/>
        </a:defRPr>
      </a:lvl6pPr>
      <a:lvl7pPr marL="2971800" indent="-228600" algn="l" rtl="0" fontAlgn="base">
        <a:spcBef>
          <a:spcPct val="20000"/>
        </a:spcBef>
        <a:spcAft>
          <a:spcPct val="0"/>
        </a:spcAft>
        <a:buChar char="»"/>
        <a:defRPr sz="2000">
          <a:solidFill>
            <a:schemeClr val="tx1"/>
          </a:solidFill>
          <a:latin typeface="+mn-lt"/>
          <a:ea typeface="ＭＳ Ｐゴシック" charset="-128"/>
        </a:defRPr>
      </a:lvl7pPr>
      <a:lvl8pPr marL="3429000" indent="-228600" algn="l" rtl="0" fontAlgn="base">
        <a:spcBef>
          <a:spcPct val="20000"/>
        </a:spcBef>
        <a:spcAft>
          <a:spcPct val="0"/>
        </a:spcAft>
        <a:buChar char="»"/>
        <a:defRPr sz="2000">
          <a:solidFill>
            <a:schemeClr val="tx1"/>
          </a:solidFill>
          <a:latin typeface="+mn-lt"/>
          <a:ea typeface="ＭＳ Ｐゴシック" charset="-128"/>
        </a:defRPr>
      </a:lvl8pPr>
      <a:lvl9pPr marL="3886200" indent="-228600" algn="l" rtl="0" fontAlgn="base">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p:bg>
      <p:bgRef idx="1001">
        <a:schemeClr val="bg2"/>
      </p:bgRef>
    </p:bg>
    <p:spTree>
      <p:nvGrpSpPr>
        <p:cNvPr id="1" name=""/>
        <p:cNvGrpSpPr/>
        <p:nvPr/>
      </p:nvGrpSpPr>
      <p:grpSpPr>
        <a:xfrm>
          <a:off x="0" y="0"/>
          <a:ext cx="0" cy="0"/>
          <a:chOff x="0" y="0"/>
          <a:chExt cx="0" cy="0"/>
        </a:xfrm>
      </p:grpSpPr>
      <p:pic>
        <p:nvPicPr>
          <p:cNvPr id="2050" name="Picture 9"/>
          <p:cNvPicPr>
            <a:picLocks noChangeAspect="1" noChangeArrowheads="1"/>
          </p:cNvPicPr>
          <p:nvPr userDrawn="1"/>
        </p:nvPicPr>
        <p:blipFill>
          <a:blip r:embed="rId1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1588" y="1588"/>
            <a:ext cx="9142412" cy="685641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pic>
      <p:sp>
        <p:nvSpPr>
          <p:cNvPr id="2052"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108" name="Text Box 12"/>
          <p:cNvSpPr txBox="1">
            <a:spLocks noChangeArrowheads="1"/>
          </p:cNvSpPr>
          <p:nvPr userDrawn="1"/>
        </p:nvSpPr>
        <p:spPr bwMode="auto">
          <a:xfrm>
            <a:off x="6019800" y="6248400"/>
            <a:ext cx="1905000" cy="457200"/>
          </a:xfrm>
          <a:prstGeom prst="rect">
            <a:avLst/>
          </a:prstGeom>
          <a:noFill/>
          <a:ln w="57150" cmpd="thinThick">
            <a:noFill/>
            <a:miter lim="800000"/>
            <a:headEnd/>
            <a:tailEnd/>
          </a:ln>
          <a:effectLst/>
        </p:spPr>
        <p:txBody>
          <a:bodyPr lIns="360000">
            <a:spAutoFit/>
          </a:bodyPr>
          <a:lstStyle/>
          <a:p>
            <a:pPr algn="ctr">
              <a:spcBef>
                <a:spcPct val="50000"/>
              </a:spcBef>
              <a:defRPr/>
            </a:pPr>
            <a:r>
              <a:rPr lang="en-US" sz="2400">
                <a:solidFill>
                  <a:schemeClr val="bg1"/>
                </a:solidFill>
              </a:rPr>
              <a:t>www.jci.cc</a:t>
            </a:r>
          </a:p>
        </p:txBody>
      </p:sp>
      <p:pic>
        <p:nvPicPr>
          <p:cNvPr id="8" name="Picture 2"/>
          <p:cNvPicPr>
            <a:picLocks noChangeAspect="1" noChangeArrowheads="1"/>
          </p:cNvPicPr>
          <p:nvPr userDrawn="1"/>
        </p:nvPicPr>
        <p:blipFill>
          <a:blip r:embed="rId14">
            <a:extLst>
              <a:ext uri="{BEBA8EAE-BF5A-486C-A8C5-ECC9F3942E4B}">
                <a14:imgProp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14:imgLayer r:embed="rId15">
                    <a14:imgEffect>
                      <a14:backgroundRemoval t="1549" b="98009" l="1349" r="98844">
                        <a14:foregroundMark x1="65029" y1="48451" x2="65029" y2="51327"/>
                        <a14:foregroundMark x1="69075" y1="19469" x2="69075" y2="25664"/>
                        <a14:foregroundMark x1="72062" y1="23451" x2="72254" y2="31195"/>
                        <a14:foregroundMark x1="73314" y1="34513" x2="76204" y2="30310"/>
                        <a14:foregroundMark x1="81503" y1="20133" x2="81310" y2="30088"/>
                        <a14:foregroundMark x1="81310" y1="30088" x2="81310" y2="30088"/>
                        <a14:foregroundMark x1="85356" y1="19690" x2="85742" y2="25664"/>
                        <a14:foregroundMark x1="87572" y1="21903" x2="89788" y2="20133"/>
                        <a14:foregroundMark x1="92197" y1="35841" x2="92197" y2="35841"/>
                        <a14:foregroundMark x1="89017" y1="31195" x2="87572" y2="28540"/>
                        <a14:foregroundMark x1="41908" y1="16814" x2="41908" y2="19690"/>
                        <a14:foregroundMark x1="38921" y1="18363" x2="38921" y2="20796"/>
                      </a14:backgroundRemoval>
                    </a14:imgEffect>
                  </a14:imgLayer>
                </a14:imgProps>
              </a:ex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7924800" y="6178442"/>
            <a:ext cx="1205132" cy="589290"/>
          </a:xfrm>
          <a:prstGeom prst="rect">
            <a:avLst/>
          </a:prstGeom>
          <a:noFill/>
          <a:ln>
            <a:noFill/>
          </a:ln>
          <a:effectLst>
            <a:outerShdw dist="25400" dir="2700000" algn="ctr" rotWithShape="0">
              <a:schemeClr val="bg1"/>
            </a:outerShdw>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Lst>
        </p:spPr>
      </p:pic>
      <p:sp>
        <p:nvSpPr>
          <p:cNvPr id="12" name="Text Box 19"/>
          <p:cNvSpPr txBox="1">
            <a:spLocks noChangeArrowheads="1"/>
          </p:cNvSpPr>
          <p:nvPr userDrawn="1"/>
        </p:nvSpPr>
        <p:spPr bwMode="auto">
          <a:xfrm>
            <a:off x="12700" y="6114254"/>
            <a:ext cx="6007100" cy="553998"/>
          </a:xfrm>
          <a:prstGeom prst="rect">
            <a:avLst/>
          </a:prstGeom>
          <a:noFill/>
          <a:ln w="9525">
            <a:noFill/>
            <a:miter lim="800000"/>
            <a:headEnd/>
            <a:tailEnd/>
          </a:ln>
          <a:effectLst/>
        </p:spPr>
        <p:txBody>
          <a:bodyPr wrap="square">
            <a:spAutoFit/>
          </a:bodyPr>
          <a:lstStyle/>
          <a:p>
            <a:pPr>
              <a:spcBef>
                <a:spcPts val="0"/>
              </a:spcBef>
              <a:defRPr/>
            </a:pPr>
            <a:r>
              <a:rPr lang="en-US" sz="1000" b="0" i="1" dirty="0" smtClean="0">
                <a:solidFill>
                  <a:srgbClr val="002060"/>
                </a:solidFill>
              </a:rPr>
              <a:t>Prepared for JCI Philippines by:</a:t>
            </a:r>
          </a:p>
          <a:p>
            <a:pPr>
              <a:spcBef>
                <a:spcPts val="0"/>
              </a:spcBef>
              <a:defRPr/>
            </a:pPr>
            <a:r>
              <a:rPr lang="en-US" sz="1000" b="0" i="1" dirty="0" smtClean="0">
                <a:solidFill>
                  <a:srgbClr val="002060"/>
                </a:solidFill>
              </a:rPr>
              <a:t>Christopher</a:t>
            </a:r>
            <a:r>
              <a:rPr lang="en-US" sz="1000" b="0" i="1" baseline="0" dirty="0" smtClean="0">
                <a:solidFill>
                  <a:srgbClr val="002060"/>
                </a:solidFill>
              </a:rPr>
              <a:t> M. Camba, 2015 National Secretary General</a:t>
            </a:r>
          </a:p>
          <a:p>
            <a:pPr>
              <a:spcBef>
                <a:spcPts val="0"/>
              </a:spcBef>
              <a:defRPr/>
            </a:pPr>
            <a:r>
              <a:rPr lang="en-US" sz="1000" b="0" i="1" baseline="0" dirty="0" smtClean="0">
                <a:solidFill>
                  <a:srgbClr val="002060"/>
                </a:solidFill>
              </a:rPr>
              <a:t>JCI Senator </a:t>
            </a:r>
            <a:r>
              <a:rPr lang="en-US" sz="1000" b="0" i="1" baseline="0" dirty="0" smtClean="0">
                <a:solidFill>
                  <a:srgbClr val="002060"/>
                </a:solidFill>
              </a:rPr>
              <a:t>#71341</a:t>
            </a:r>
            <a:endParaRPr lang="en-US" sz="1000" b="0" i="1" dirty="0">
              <a:solidFill>
                <a:srgbClr val="002060"/>
              </a:solidFill>
            </a:endParaRPr>
          </a:p>
        </p:txBody>
      </p:sp>
      <p:pic>
        <p:nvPicPr>
          <p:cNvPr id="11" name="Picture 10"/>
          <p:cNvPicPr>
            <a:picLocks noChangeAspect="1"/>
          </p:cNvPicPr>
          <p:nvPr/>
        </p:nvPicPr>
        <p:blipFill>
          <a:blip r:embed="rId16">
            <a:alphaModFix amt="52000"/>
          </a:blip>
          <a:stretch>
            <a:fillRect/>
          </a:stretch>
        </p:blipFill>
        <p:spPr>
          <a:xfrm>
            <a:off x="0" y="914401"/>
            <a:ext cx="9144000" cy="5257800"/>
          </a:xfrm>
          <a:prstGeom prst="rect">
            <a:avLst/>
          </a:prstGeom>
        </p:spPr>
      </p:pic>
      <p:sp>
        <p:nvSpPr>
          <p:cNvPr id="13" name="Round Single Corner Rectangle 12"/>
          <p:cNvSpPr/>
          <p:nvPr userDrawn="1"/>
        </p:nvSpPr>
        <p:spPr>
          <a:xfrm>
            <a:off x="-14068" y="304800"/>
            <a:ext cx="6096000" cy="914400"/>
          </a:xfrm>
          <a:prstGeom prst="round1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2"/>
          <p:cNvSpPr>
            <a:spLocks noGrp="1" noChangeArrowheads="1"/>
          </p:cNvSpPr>
          <p:nvPr>
            <p:ph type="title"/>
          </p:nvPr>
        </p:nvSpPr>
        <p:spPr bwMode="auto">
          <a:xfrm>
            <a:off x="0" y="274638"/>
            <a:ext cx="5791200" cy="11430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dirty="0" smtClean="0"/>
              <a:t>Click to edit Master title style</a:t>
            </a:r>
          </a:p>
        </p:txBody>
      </p:sp>
      <p:pic>
        <p:nvPicPr>
          <p:cNvPr id="15" name="Picture 2"/>
          <p:cNvPicPr>
            <a:picLocks noChangeAspect="1" noChangeArrowheads="1"/>
          </p:cNvPicPr>
          <p:nvPr userDrawn="1"/>
        </p:nvPicPr>
        <p:blipFill>
          <a:blip r:embed="rId17">
            <a:extLst>
              <a:ext uri="{BEBA8EAE-BF5A-486C-A8C5-ECC9F3942E4B}">
                <a14:imgProp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14:imgLayer r:embed="rId18">
                    <a14:imgEffect>
                      <a14:backgroundRemoval t="0" b="100000" l="0" r="100000">
                        <a14:foregroundMark x1="30518" y1="38041" x2="33740" y2="38041"/>
                        <a14:foregroundMark x1="33887" y1="38418" x2="33887" y2="38418"/>
                        <a14:foregroundMark x1="42871" y1="38418" x2="48779" y2="38418"/>
                        <a14:foregroundMark x1="55371" y1="37382" x2="55029" y2="52731"/>
                        <a14:foregroundMark x1="62500" y1="31544" x2="62988" y2="53013"/>
                        <a14:foregroundMark x1="71094" y1="39642" x2="70752" y2="52731"/>
                        <a14:foregroundMark x1="76025" y1="41996" x2="79932" y2="51789"/>
                        <a14:foregroundMark x1="91553" y1="42279" x2="91260" y2="56968"/>
                        <a14:foregroundMark x1="69238" y1="8098" x2="69092" y2="13936"/>
                        <a14:foregroundMark x1="73291" y1="8663" x2="73291" y2="13936"/>
                        <a14:foregroundMark x1="73291" y1="13936" x2="74854" y2="18456"/>
                        <a14:foregroundMark x1="74854" y1="18456" x2="74854" y2="18456"/>
                        <a14:foregroundMark x1="84326" y1="8663" x2="84131" y2="15254"/>
                        <a14:foregroundMark x1="84131" y1="15254" x2="84131" y2="15254"/>
                        <a14:foregroundMark x1="88867" y1="9040" x2="88867" y2="9040"/>
                        <a14:foregroundMark x1="91406" y1="9040" x2="94287" y2="9322"/>
                        <a14:foregroundMark x1="94287" y1="9322" x2="94287" y2="9322"/>
                        <a14:foregroundMark x1="26953" y1="22034" x2="26953" y2="22034"/>
                        <a14:foregroundMark x1="26807" y1="25989" x2="26807" y2="28625"/>
                        <a14:foregroundMark x1="32031" y1="28908" x2="33594" y2="27966"/>
                        <a14:foregroundMark x1="36621" y1="25989" x2="36768" y2="29944"/>
                        <a14:foregroundMark x1="46436" y1="24388" x2="46924" y2="24388"/>
                        <a14:foregroundMark x1="49951" y1="26271" x2="49121" y2="28249"/>
                        <a14:foregroundMark x1="54395" y1="26271" x2="54395" y2="28908"/>
                        <a14:foregroundMark x1="70605" y1="27307" x2="70605" y2="30226"/>
                        <a14:foregroundMark x1="73291" y1="25989" x2="73486" y2="29567"/>
                        <a14:foregroundMark x1="75830" y1="27589" x2="75830" y2="30226"/>
                        <a14:foregroundMark x1="76025" y1="25989" x2="76025" y2="25989"/>
                        <a14:foregroundMark x1="77051" y1="25895" x2="77051" y2="28154"/>
                        <a14:foregroundMark x1="78223" y1="26177" x2="78223" y2="26177"/>
                        <a14:foregroundMark x1="78320" y1="27684" x2="78223" y2="28814"/>
                        <a14:foregroundMark x1="78564" y1="28908" x2="78662" y2="30226"/>
                        <a14:foregroundMark x1="78662" y1="30226" x2="78662" y2="30226"/>
                        <a14:foregroundMark x1="79492" y1="27684" x2="79541" y2="31073"/>
                        <a14:foregroundMark x1="82080" y1="28437" x2="82227" y2="31168"/>
                        <a14:foregroundMark x1="84717" y1="26177" x2="84717" y2="26177"/>
                        <a14:foregroundMark x1="84619" y1="28154" x2="84619" y2="29567"/>
                        <a14:foregroundMark x1="85986" y1="27684" x2="85986" y2="29567"/>
                        <a14:foregroundMark x1="88477" y1="28437" x2="88477" y2="29379"/>
                        <a14:foregroundMark x1="90723" y1="28437" x2="91406" y2="28908"/>
                        <a14:foregroundMark x1="22412" y1="63465" x2="17920" y2="68456"/>
                        <a14:foregroundMark x1="16992" y1="73635" x2="7764" y2="88512"/>
                        <a14:foregroundMark x1="7764" y1="88512" x2="7764" y2="88512"/>
                        <a14:foregroundMark x1="29688" y1="70245" x2="27100" y2="82392"/>
                        <a14:foregroundMark x1="27100" y1="82298" x2="27100" y2="82298"/>
                        <a14:foregroundMark x1="40234" y1="67137" x2="40234" y2="67137"/>
                        <a14:foregroundMark x1="40479" y1="67137" x2="40479" y2="67137"/>
                        <a14:foregroundMark x1="52832" y1="73446" x2="56836" y2="73446"/>
                        <a14:foregroundMark x1="64404" y1="73446" x2="64502" y2="83239"/>
                        <a14:foregroundMark x1="75537" y1="77684" x2="75146" y2="82486"/>
                        <a14:foregroundMark x1="86963" y1="76177" x2="86572" y2="82486"/>
                        <a14:foregroundMark x1="80713" y1="27778" x2="80957" y2="28249"/>
                        <a14:foregroundMark x1="90869" y1="30697" x2="91406" y2="30697"/>
                        <a14:backgroundMark x1="33496" y1="30697" x2="33008" y2="30697"/>
                        <a14:backgroundMark x1="33008" y1="30697" x2="33008" y2="30697"/>
                        <a14:backgroundMark x1="51660" y1="27119" x2="51270" y2="29379"/>
                        <a14:backgroundMark x1="51270" y1="29379" x2="51270" y2="29379"/>
                        <a14:backgroundMark x1="71289" y1="27119" x2="71289" y2="27119"/>
                        <a14:backgroundMark x1="80469" y1="29379" x2="80371" y2="29944"/>
                        <a14:backgroundMark x1="83105" y1="29379" x2="82715" y2="29190"/>
                      </a14:backgroundRemoval>
                    </a14:imgEffect>
                  </a14:imgLayer>
                </a14:imgProps>
              </a:ex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6262391" y="228600"/>
            <a:ext cx="2655201" cy="1376867"/>
          </a:xfrm>
          <a:prstGeom prst="rect">
            <a:avLst/>
          </a:prstGeom>
          <a:noFill/>
          <a:ln>
            <a:noFill/>
          </a:ln>
          <a:effectLst>
            <a:outerShdw dist="38100" dir="2700000" algn="ctr" rotWithShape="0">
              <a:schemeClr val="bg1">
                <a:lumMod val="85000"/>
              </a:schemeClr>
            </a:outerShdw>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txStyles>
    <p:titleStyle>
      <a:lvl1pPr algn="ctr" rtl="0" eaLnBrk="0" fontAlgn="base" hangingPunct="0">
        <a:spcBef>
          <a:spcPct val="0"/>
        </a:spcBef>
        <a:spcAft>
          <a:spcPct val="0"/>
        </a:spcAft>
        <a:defRPr sz="3000" b="1">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2pPr>
      <a:lvl3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3pPr>
      <a:lvl4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4pPr>
      <a:lvl5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5pPr>
      <a:lvl6pPr marL="457200" algn="ctr" rtl="0" fontAlgn="base">
        <a:spcBef>
          <a:spcPct val="0"/>
        </a:spcBef>
        <a:spcAft>
          <a:spcPct val="0"/>
        </a:spcAft>
        <a:defRPr sz="4000" b="1">
          <a:solidFill>
            <a:schemeClr val="tx2"/>
          </a:solidFill>
          <a:latin typeface="Arial" charset="0"/>
        </a:defRPr>
      </a:lvl6pPr>
      <a:lvl7pPr marL="914400" algn="ctr" rtl="0" fontAlgn="base">
        <a:spcBef>
          <a:spcPct val="0"/>
        </a:spcBef>
        <a:spcAft>
          <a:spcPct val="0"/>
        </a:spcAft>
        <a:defRPr sz="4000" b="1">
          <a:solidFill>
            <a:schemeClr val="tx2"/>
          </a:solidFill>
          <a:latin typeface="Arial" charset="0"/>
        </a:defRPr>
      </a:lvl7pPr>
      <a:lvl8pPr marL="1371600" algn="ctr" rtl="0" fontAlgn="base">
        <a:spcBef>
          <a:spcPct val="0"/>
        </a:spcBef>
        <a:spcAft>
          <a:spcPct val="0"/>
        </a:spcAft>
        <a:defRPr sz="4000" b="1">
          <a:solidFill>
            <a:schemeClr val="tx2"/>
          </a:solidFill>
          <a:latin typeface="Arial" charset="0"/>
        </a:defRPr>
      </a:lvl8pPr>
      <a:lvl9pPr marL="1828800" algn="ctr" rtl="0" fontAlgn="base">
        <a:spcBef>
          <a:spcPct val="0"/>
        </a:spcBef>
        <a:spcAft>
          <a:spcPct val="0"/>
        </a:spcAft>
        <a:defRPr sz="4000" b="1">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fontAlgn="base">
        <a:spcBef>
          <a:spcPct val="20000"/>
        </a:spcBef>
        <a:spcAft>
          <a:spcPct val="0"/>
        </a:spcAft>
        <a:buChar char="»"/>
        <a:defRPr sz="2000">
          <a:solidFill>
            <a:schemeClr val="tx1"/>
          </a:solidFill>
          <a:latin typeface="+mn-lt"/>
          <a:ea typeface="ＭＳ Ｐゴシック" charset="-128"/>
        </a:defRPr>
      </a:lvl6pPr>
      <a:lvl7pPr marL="2971800" indent="-228600" algn="l" rtl="0" fontAlgn="base">
        <a:spcBef>
          <a:spcPct val="20000"/>
        </a:spcBef>
        <a:spcAft>
          <a:spcPct val="0"/>
        </a:spcAft>
        <a:buChar char="»"/>
        <a:defRPr sz="2000">
          <a:solidFill>
            <a:schemeClr val="tx1"/>
          </a:solidFill>
          <a:latin typeface="+mn-lt"/>
          <a:ea typeface="ＭＳ Ｐゴシック" charset="-128"/>
        </a:defRPr>
      </a:lvl7pPr>
      <a:lvl8pPr marL="3429000" indent="-228600" algn="l" rtl="0" fontAlgn="base">
        <a:spcBef>
          <a:spcPct val="20000"/>
        </a:spcBef>
        <a:spcAft>
          <a:spcPct val="0"/>
        </a:spcAft>
        <a:buChar char="»"/>
        <a:defRPr sz="2000">
          <a:solidFill>
            <a:schemeClr val="tx1"/>
          </a:solidFill>
          <a:latin typeface="+mn-lt"/>
          <a:ea typeface="ＭＳ Ｐゴシック" charset="-128"/>
        </a:defRPr>
      </a:lvl8pPr>
      <a:lvl9pPr marL="3886200" indent="-228600" algn="l" rtl="0" fontAlgn="base">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p:bg>
      <p:bgRef idx="1001">
        <a:schemeClr val="bg2"/>
      </p:bgRef>
    </p:bg>
    <p:spTree>
      <p:nvGrpSpPr>
        <p:cNvPr id="1" name=""/>
        <p:cNvGrpSpPr/>
        <p:nvPr/>
      </p:nvGrpSpPr>
      <p:grpSpPr>
        <a:xfrm>
          <a:off x="0" y="0"/>
          <a:ext cx="0" cy="0"/>
          <a:chOff x="0" y="0"/>
          <a:chExt cx="0" cy="0"/>
        </a:xfrm>
      </p:grpSpPr>
      <p:pic>
        <p:nvPicPr>
          <p:cNvPr id="2050" name="Picture 9"/>
          <p:cNvPicPr>
            <a:picLocks noChangeAspect="1" noChangeArrowheads="1"/>
          </p:cNvPicPr>
          <p:nvPr userDrawn="1"/>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1588" y="1588"/>
            <a:ext cx="9142412" cy="685641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pic>
      <p:sp>
        <p:nvSpPr>
          <p:cNvPr id="2052"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108" name="Text Box 12"/>
          <p:cNvSpPr txBox="1">
            <a:spLocks noChangeArrowheads="1"/>
          </p:cNvSpPr>
          <p:nvPr userDrawn="1"/>
        </p:nvSpPr>
        <p:spPr bwMode="auto">
          <a:xfrm>
            <a:off x="6019800" y="6248400"/>
            <a:ext cx="1905000" cy="457200"/>
          </a:xfrm>
          <a:prstGeom prst="rect">
            <a:avLst/>
          </a:prstGeom>
          <a:noFill/>
          <a:ln w="57150" cmpd="thinThick">
            <a:noFill/>
            <a:miter lim="800000"/>
            <a:headEnd/>
            <a:tailEnd/>
          </a:ln>
          <a:effectLst/>
        </p:spPr>
        <p:txBody>
          <a:bodyPr lIns="360000">
            <a:spAutoFit/>
          </a:bodyPr>
          <a:lstStyle/>
          <a:p>
            <a:pPr algn="ctr">
              <a:spcBef>
                <a:spcPct val="50000"/>
              </a:spcBef>
              <a:defRPr/>
            </a:pPr>
            <a:r>
              <a:rPr lang="en-US" sz="2400">
                <a:solidFill>
                  <a:srgbClr val="FFFFFF"/>
                </a:solidFill>
              </a:rPr>
              <a:t>www.jci.cc</a:t>
            </a:r>
          </a:p>
        </p:txBody>
      </p:sp>
      <p:pic>
        <p:nvPicPr>
          <p:cNvPr id="8" name="Picture 2"/>
          <p:cNvPicPr>
            <a:picLocks noChangeAspect="1" noChangeArrowheads="1"/>
          </p:cNvPicPr>
          <p:nvPr userDrawn="1"/>
        </p:nvPicPr>
        <p:blipFill>
          <a:blip r:embed="rId4">
            <a:extLst>
              <a:ext uri="{BEBA8EAE-BF5A-486C-A8C5-ECC9F3942E4B}">
                <a14:imgProp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14:imgLayer r:embed="rId15">
                    <a14:imgEffect>
                      <a14:backgroundRemoval t="1549" b="98009" l="1349" r="98844">
                        <a14:foregroundMark x1="65029" y1="48451" x2="65029" y2="51327"/>
                        <a14:foregroundMark x1="69075" y1="19469" x2="69075" y2="25664"/>
                        <a14:foregroundMark x1="72062" y1="23451" x2="72254" y2="31195"/>
                        <a14:foregroundMark x1="73314" y1="34513" x2="76204" y2="30310"/>
                        <a14:foregroundMark x1="81503" y1="20133" x2="81310" y2="30088"/>
                        <a14:foregroundMark x1="81310" y1="30088" x2="81310" y2="30088"/>
                        <a14:foregroundMark x1="85356" y1="19690" x2="85742" y2="25664"/>
                        <a14:foregroundMark x1="87572" y1="21903" x2="89788" y2="20133"/>
                        <a14:foregroundMark x1="92197" y1="35841" x2="92197" y2="35841"/>
                        <a14:foregroundMark x1="89017" y1="31195" x2="87572" y2="28540"/>
                        <a14:foregroundMark x1="41908" y1="16814" x2="41908" y2="19690"/>
                        <a14:foregroundMark x1="38921" y1="18363" x2="38921" y2="20796"/>
                      </a14:backgroundRemoval>
                    </a14:imgEffect>
                  </a14:imgLayer>
                </a14:imgProps>
              </a:ex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7924800" y="6178442"/>
            <a:ext cx="1205132" cy="589290"/>
          </a:xfrm>
          <a:prstGeom prst="rect">
            <a:avLst/>
          </a:prstGeom>
          <a:noFill/>
          <a:ln>
            <a:noFill/>
          </a:ln>
          <a:effectLst>
            <a:outerShdw dist="25400" dir="2700000" algn="ctr" rotWithShape="0">
              <a:schemeClr val="bg1"/>
            </a:outerShdw>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Lst>
        </p:spPr>
      </p:pic>
      <p:sp>
        <p:nvSpPr>
          <p:cNvPr id="12" name="Text Box 19"/>
          <p:cNvSpPr txBox="1">
            <a:spLocks noChangeArrowheads="1"/>
          </p:cNvSpPr>
          <p:nvPr userDrawn="1"/>
        </p:nvSpPr>
        <p:spPr bwMode="auto">
          <a:xfrm>
            <a:off x="12700" y="6114254"/>
            <a:ext cx="6007100" cy="553998"/>
          </a:xfrm>
          <a:prstGeom prst="rect">
            <a:avLst/>
          </a:prstGeom>
          <a:noFill/>
          <a:ln w="9525">
            <a:noFill/>
            <a:miter lim="800000"/>
            <a:headEnd/>
            <a:tailEnd/>
          </a:ln>
          <a:effectLst/>
        </p:spPr>
        <p:txBody>
          <a:bodyPr wrap="square">
            <a:spAutoFit/>
          </a:bodyPr>
          <a:lstStyle/>
          <a:p>
            <a:pPr>
              <a:spcBef>
                <a:spcPts val="0"/>
              </a:spcBef>
              <a:defRPr/>
            </a:pPr>
            <a:r>
              <a:rPr lang="en-US" sz="1000" i="1" dirty="0" smtClean="0">
                <a:solidFill>
                  <a:srgbClr val="002060"/>
                </a:solidFill>
              </a:rPr>
              <a:t>Prepared for JCI Philippines by:</a:t>
            </a:r>
          </a:p>
          <a:p>
            <a:pPr>
              <a:spcBef>
                <a:spcPts val="0"/>
              </a:spcBef>
              <a:defRPr/>
            </a:pPr>
            <a:r>
              <a:rPr lang="en-US" sz="1000" i="1" dirty="0" smtClean="0">
                <a:solidFill>
                  <a:srgbClr val="002060"/>
                </a:solidFill>
              </a:rPr>
              <a:t>Christopher M. Camba, 2015 National Secretary General</a:t>
            </a:r>
          </a:p>
          <a:p>
            <a:pPr>
              <a:spcBef>
                <a:spcPts val="0"/>
              </a:spcBef>
              <a:defRPr/>
            </a:pPr>
            <a:r>
              <a:rPr lang="en-US" sz="1000" i="1" dirty="0" smtClean="0">
                <a:solidFill>
                  <a:srgbClr val="002060"/>
                </a:solidFill>
              </a:rPr>
              <a:t>JCI Senator #17341</a:t>
            </a:r>
            <a:endParaRPr lang="en-US" sz="1000" i="1" dirty="0">
              <a:solidFill>
                <a:srgbClr val="002060"/>
              </a:solidFill>
            </a:endParaRPr>
          </a:p>
        </p:txBody>
      </p:sp>
      <p:pic>
        <p:nvPicPr>
          <p:cNvPr id="11" name="Picture 10"/>
          <p:cNvPicPr>
            <a:picLocks noChangeAspect="1"/>
          </p:cNvPicPr>
          <p:nvPr/>
        </p:nvPicPr>
        <p:blipFill>
          <a:blip r:embed="rId16">
            <a:alphaModFix amt="52000"/>
          </a:blip>
          <a:stretch>
            <a:fillRect/>
          </a:stretch>
        </p:blipFill>
        <p:spPr>
          <a:xfrm>
            <a:off x="0" y="914401"/>
            <a:ext cx="9144000" cy="5257800"/>
          </a:xfrm>
          <a:prstGeom prst="rect">
            <a:avLst/>
          </a:prstGeom>
        </p:spPr>
      </p:pic>
      <p:sp>
        <p:nvSpPr>
          <p:cNvPr id="13" name="Round Single Corner Rectangle 12"/>
          <p:cNvSpPr/>
          <p:nvPr userDrawn="1"/>
        </p:nvSpPr>
        <p:spPr>
          <a:xfrm>
            <a:off x="-14068" y="304800"/>
            <a:ext cx="6096000" cy="914400"/>
          </a:xfrm>
          <a:prstGeom prst="round1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4" name="Rectangle 2"/>
          <p:cNvSpPr>
            <a:spLocks noGrp="1" noChangeArrowheads="1"/>
          </p:cNvSpPr>
          <p:nvPr>
            <p:ph type="title"/>
          </p:nvPr>
        </p:nvSpPr>
        <p:spPr bwMode="auto">
          <a:xfrm>
            <a:off x="0" y="274638"/>
            <a:ext cx="5791200" cy="11430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dirty="0" smtClean="0"/>
              <a:t>Click to edit Master title style</a:t>
            </a:r>
          </a:p>
        </p:txBody>
      </p:sp>
      <p:pic>
        <p:nvPicPr>
          <p:cNvPr id="15" name="Picture 2"/>
          <p:cNvPicPr>
            <a:picLocks noChangeAspect="1" noChangeArrowheads="1"/>
          </p:cNvPicPr>
          <p:nvPr userDrawn="1"/>
        </p:nvPicPr>
        <p:blipFill>
          <a:blip r:embed="rId17">
            <a:extLst>
              <a:ext uri="{BEBA8EAE-BF5A-486C-A8C5-ECC9F3942E4B}">
                <a14:imgProp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14:imgLayer r:embed="rId18">
                    <a14:imgEffect>
                      <a14:backgroundRemoval t="0" b="100000" l="0" r="100000">
                        <a14:foregroundMark x1="30518" y1="38041" x2="33740" y2="38041"/>
                        <a14:foregroundMark x1="33887" y1="38418" x2="33887" y2="38418"/>
                        <a14:foregroundMark x1="42871" y1="38418" x2="48779" y2="38418"/>
                        <a14:foregroundMark x1="55371" y1="37382" x2="55029" y2="52731"/>
                        <a14:foregroundMark x1="62500" y1="31544" x2="62988" y2="53013"/>
                        <a14:foregroundMark x1="71094" y1="39642" x2="70752" y2="52731"/>
                        <a14:foregroundMark x1="76025" y1="41996" x2="79932" y2="51789"/>
                        <a14:foregroundMark x1="91553" y1="42279" x2="91260" y2="56968"/>
                        <a14:foregroundMark x1="69238" y1="8098" x2="69092" y2="13936"/>
                        <a14:foregroundMark x1="73291" y1="8663" x2="73291" y2="13936"/>
                        <a14:foregroundMark x1="73291" y1="13936" x2="74854" y2="18456"/>
                        <a14:foregroundMark x1="74854" y1="18456" x2="74854" y2="18456"/>
                        <a14:foregroundMark x1="84326" y1="8663" x2="84131" y2="15254"/>
                        <a14:foregroundMark x1="84131" y1="15254" x2="84131" y2="15254"/>
                        <a14:foregroundMark x1="88867" y1="9040" x2="88867" y2="9040"/>
                        <a14:foregroundMark x1="91406" y1="9040" x2="94287" y2="9322"/>
                        <a14:foregroundMark x1="94287" y1="9322" x2="94287" y2="9322"/>
                        <a14:foregroundMark x1="26953" y1="22034" x2="26953" y2="22034"/>
                        <a14:foregroundMark x1="26807" y1="25989" x2="26807" y2="28625"/>
                        <a14:foregroundMark x1="32031" y1="28908" x2="33594" y2="27966"/>
                        <a14:foregroundMark x1="36621" y1="25989" x2="36768" y2="29944"/>
                        <a14:foregroundMark x1="46436" y1="24388" x2="46924" y2="24388"/>
                        <a14:foregroundMark x1="49951" y1="26271" x2="49121" y2="28249"/>
                        <a14:foregroundMark x1="54395" y1="26271" x2="54395" y2="28908"/>
                        <a14:foregroundMark x1="70605" y1="27307" x2="70605" y2="30226"/>
                        <a14:foregroundMark x1="73291" y1="25989" x2="73486" y2="29567"/>
                        <a14:foregroundMark x1="75830" y1="27589" x2="75830" y2="30226"/>
                        <a14:foregroundMark x1="76025" y1="25989" x2="76025" y2="25989"/>
                        <a14:foregroundMark x1="77051" y1="25895" x2="77051" y2="28154"/>
                        <a14:foregroundMark x1="78223" y1="26177" x2="78223" y2="26177"/>
                        <a14:foregroundMark x1="78320" y1="27684" x2="78223" y2="28814"/>
                        <a14:foregroundMark x1="78564" y1="28908" x2="78662" y2="30226"/>
                        <a14:foregroundMark x1="78662" y1="30226" x2="78662" y2="30226"/>
                        <a14:foregroundMark x1="79492" y1="27684" x2="79541" y2="31073"/>
                        <a14:foregroundMark x1="82080" y1="28437" x2="82227" y2="31168"/>
                        <a14:foregroundMark x1="84717" y1="26177" x2="84717" y2="26177"/>
                        <a14:foregroundMark x1="84619" y1="28154" x2="84619" y2="29567"/>
                        <a14:foregroundMark x1="85986" y1="27684" x2="85986" y2="29567"/>
                        <a14:foregroundMark x1="88477" y1="28437" x2="88477" y2="29379"/>
                        <a14:foregroundMark x1="90723" y1="28437" x2="91406" y2="28908"/>
                        <a14:foregroundMark x1="22412" y1="63465" x2="17920" y2="68456"/>
                        <a14:foregroundMark x1="16992" y1="73635" x2="7764" y2="88512"/>
                        <a14:foregroundMark x1="7764" y1="88512" x2="7764" y2="88512"/>
                        <a14:foregroundMark x1="29688" y1="70245" x2="27100" y2="82392"/>
                        <a14:foregroundMark x1="27100" y1="82298" x2="27100" y2="82298"/>
                        <a14:foregroundMark x1="40234" y1="67137" x2="40234" y2="67137"/>
                        <a14:foregroundMark x1="40479" y1="67137" x2="40479" y2="67137"/>
                        <a14:foregroundMark x1="52832" y1="73446" x2="56836" y2="73446"/>
                        <a14:foregroundMark x1="64404" y1="73446" x2="64502" y2="83239"/>
                        <a14:foregroundMark x1="75537" y1="77684" x2="75146" y2="82486"/>
                        <a14:foregroundMark x1="86963" y1="76177" x2="86572" y2="82486"/>
                        <a14:foregroundMark x1="80713" y1="27778" x2="80957" y2="28249"/>
                        <a14:foregroundMark x1="90869" y1="30697" x2="91406" y2="30697"/>
                        <a14:backgroundMark x1="33496" y1="30697" x2="33008" y2="30697"/>
                        <a14:backgroundMark x1="33008" y1="30697" x2="33008" y2="30697"/>
                        <a14:backgroundMark x1="51660" y1="27119" x2="51270" y2="29379"/>
                        <a14:backgroundMark x1="51270" y1="29379" x2="51270" y2="29379"/>
                        <a14:backgroundMark x1="71289" y1="27119" x2="71289" y2="27119"/>
                        <a14:backgroundMark x1="80469" y1="29379" x2="80371" y2="29944"/>
                        <a14:backgroundMark x1="83105" y1="29379" x2="82715" y2="29190"/>
                      </a14:backgroundRemoval>
                    </a14:imgEffect>
                  </a14:imgLayer>
                </a14:imgProps>
              </a:ex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6262391" y="228600"/>
            <a:ext cx="2655201" cy="1376867"/>
          </a:xfrm>
          <a:prstGeom prst="rect">
            <a:avLst/>
          </a:prstGeom>
          <a:noFill/>
          <a:ln>
            <a:noFill/>
          </a:ln>
          <a:effectLst>
            <a:outerShdw dist="38100" dir="2700000" algn="ctr" rotWithShape="0">
              <a:schemeClr val="bg1">
                <a:lumMod val="85000"/>
              </a:schemeClr>
            </a:outerShdw>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73" r:id="rId1"/>
  </p:sldLayoutIdLst>
  <p:timing>
    <p:tnLst>
      <p:par>
        <p:cTn id="1" dur="indefinite" restart="never" nodeType="tmRoot"/>
      </p:par>
    </p:tnLst>
  </p:timing>
  <p:txStyles>
    <p:titleStyle>
      <a:lvl1pPr algn="ctr" rtl="0" eaLnBrk="0" fontAlgn="base" hangingPunct="0">
        <a:spcBef>
          <a:spcPct val="0"/>
        </a:spcBef>
        <a:spcAft>
          <a:spcPct val="0"/>
        </a:spcAft>
        <a:defRPr sz="3000" b="1">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2pPr>
      <a:lvl3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3pPr>
      <a:lvl4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4pPr>
      <a:lvl5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5pPr>
      <a:lvl6pPr marL="457200" algn="ctr" rtl="0" fontAlgn="base">
        <a:spcBef>
          <a:spcPct val="0"/>
        </a:spcBef>
        <a:spcAft>
          <a:spcPct val="0"/>
        </a:spcAft>
        <a:defRPr sz="4000" b="1">
          <a:solidFill>
            <a:schemeClr val="tx2"/>
          </a:solidFill>
          <a:latin typeface="Arial" charset="0"/>
        </a:defRPr>
      </a:lvl6pPr>
      <a:lvl7pPr marL="914400" algn="ctr" rtl="0" fontAlgn="base">
        <a:spcBef>
          <a:spcPct val="0"/>
        </a:spcBef>
        <a:spcAft>
          <a:spcPct val="0"/>
        </a:spcAft>
        <a:defRPr sz="4000" b="1">
          <a:solidFill>
            <a:schemeClr val="tx2"/>
          </a:solidFill>
          <a:latin typeface="Arial" charset="0"/>
        </a:defRPr>
      </a:lvl7pPr>
      <a:lvl8pPr marL="1371600" algn="ctr" rtl="0" fontAlgn="base">
        <a:spcBef>
          <a:spcPct val="0"/>
        </a:spcBef>
        <a:spcAft>
          <a:spcPct val="0"/>
        </a:spcAft>
        <a:defRPr sz="4000" b="1">
          <a:solidFill>
            <a:schemeClr val="tx2"/>
          </a:solidFill>
          <a:latin typeface="Arial" charset="0"/>
        </a:defRPr>
      </a:lvl8pPr>
      <a:lvl9pPr marL="1828800" algn="ctr" rtl="0" fontAlgn="base">
        <a:spcBef>
          <a:spcPct val="0"/>
        </a:spcBef>
        <a:spcAft>
          <a:spcPct val="0"/>
        </a:spcAft>
        <a:defRPr sz="4000" b="1">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fontAlgn="base">
        <a:spcBef>
          <a:spcPct val="20000"/>
        </a:spcBef>
        <a:spcAft>
          <a:spcPct val="0"/>
        </a:spcAft>
        <a:buChar char="»"/>
        <a:defRPr sz="2000">
          <a:solidFill>
            <a:schemeClr val="tx1"/>
          </a:solidFill>
          <a:latin typeface="+mn-lt"/>
          <a:ea typeface="ＭＳ Ｐゴシック" charset="-128"/>
        </a:defRPr>
      </a:lvl6pPr>
      <a:lvl7pPr marL="2971800" indent="-228600" algn="l" rtl="0" fontAlgn="base">
        <a:spcBef>
          <a:spcPct val="20000"/>
        </a:spcBef>
        <a:spcAft>
          <a:spcPct val="0"/>
        </a:spcAft>
        <a:buChar char="»"/>
        <a:defRPr sz="2000">
          <a:solidFill>
            <a:schemeClr val="tx1"/>
          </a:solidFill>
          <a:latin typeface="+mn-lt"/>
          <a:ea typeface="ＭＳ Ｐゴシック" charset="-128"/>
        </a:defRPr>
      </a:lvl7pPr>
      <a:lvl8pPr marL="3429000" indent="-228600" algn="l" rtl="0" fontAlgn="base">
        <a:spcBef>
          <a:spcPct val="20000"/>
        </a:spcBef>
        <a:spcAft>
          <a:spcPct val="0"/>
        </a:spcAft>
        <a:buChar char="»"/>
        <a:defRPr sz="2000">
          <a:solidFill>
            <a:schemeClr val="tx1"/>
          </a:solidFill>
          <a:latin typeface="+mn-lt"/>
          <a:ea typeface="ＭＳ Ｐゴシック" charset="-128"/>
        </a:defRPr>
      </a:lvl8pPr>
      <a:lvl9pPr marL="3886200" indent="-228600" algn="l" rtl="0" fontAlgn="base">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 Id="rId3" Type="http://schemas.openxmlformats.org/officeDocument/2006/relationships/image" Target="../media/image15.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 Id="rId3" Type="http://schemas.openxmlformats.org/officeDocument/2006/relationships/image" Target="../media/image1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097" name="Rectangle 6"/>
          <p:cNvSpPr>
            <a:spLocks noGrp="1" noChangeArrowheads="1"/>
          </p:cNvSpPr>
          <p:nvPr>
            <p:ph type="ctrTitle"/>
          </p:nvPr>
        </p:nvSpPr>
        <p:spPr bwMode="auto">
          <a:xfrm>
            <a:off x="0" y="4038600"/>
            <a:ext cx="5334000" cy="1981200"/>
          </a:xfrm>
          <a:noFill/>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ctr" anchorCtr="0" compatLnSpc="1">
            <a:prstTxWarp prst="textNoShape">
              <a:avLst/>
            </a:prstTxWarp>
          </a:bodyPr>
          <a:lstStyle/>
          <a:p>
            <a:pPr algn="l" eaLnBrk="1" hangingPunct="1"/>
            <a:r>
              <a:rPr lang="en-US" sz="2000" dirty="0" smtClean="0">
                <a:latin typeface="Arial" charset="0"/>
                <a:ea typeface="ＭＳ Ｐゴシック" charset="0"/>
                <a:cs typeface="ＭＳ Ｐゴシック" charset="0"/>
              </a:rPr>
              <a:t/>
            </a:r>
            <a:br>
              <a:rPr lang="en-US" sz="2000" dirty="0" smtClean="0">
                <a:latin typeface="Arial" charset="0"/>
                <a:ea typeface="ＭＳ Ｐゴシック" charset="0"/>
                <a:cs typeface="ＭＳ Ｐゴシック" charset="0"/>
              </a:rPr>
            </a:br>
            <a:r>
              <a:rPr lang="en-US" sz="2000" dirty="0" smtClean="0">
                <a:latin typeface="Arial" charset="0"/>
                <a:ea typeface="ＭＳ Ｐゴシック" charset="0"/>
                <a:cs typeface="ＭＳ Ｐゴシック" charset="0"/>
              </a:rPr>
              <a:t>Hosted by: </a:t>
            </a:r>
            <a:r>
              <a:rPr lang="en-US" sz="2500" dirty="0" smtClean="0">
                <a:latin typeface="Arial Black"/>
                <a:ea typeface="ＭＳ Ｐゴシック" charset="0"/>
                <a:cs typeface="Arial Black"/>
              </a:rPr>
              <a:t>JCI XXXXX</a:t>
            </a:r>
            <a:r>
              <a:rPr lang="en-US" sz="1400" dirty="0" smtClean="0">
                <a:latin typeface="Arial" charset="0"/>
                <a:ea typeface="ＭＳ Ｐゴシック" charset="0"/>
                <a:cs typeface="ＭＳ Ｐゴシック" charset="0"/>
              </a:rPr>
              <a:t/>
            </a:r>
            <a:br>
              <a:rPr lang="en-US" sz="1400" dirty="0" smtClean="0">
                <a:latin typeface="Arial" charset="0"/>
                <a:ea typeface="ＭＳ Ｐゴシック" charset="0"/>
                <a:cs typeface="ＭＳ Ｐゴシック" charset="0"/>
              </a:rPr>
            </a:br>
            <a:r>
              <a:rPr lang="en-US" sz="2000" dirty="0" smtClean="0">
                <a:latin typeface="Arial" charset="0"/>
                <a:ea typeface="ＭＳ Ｐゴシック" charset="0"/>
                <a:cs typeface="ＭＳ Ｐゴシック" charset="0"/>
              </a:rPr>
              <a:t>Date: November 22, 2014</a:t>
            </a:r>
            <a:br>
              <a:rPr lang="en-US" sz="2000" dirty="0" smtClean="0">
                <a:latin typeface="Arial" charset="0"/>
                <a:ea typeface="ＭＳ Ｐゴシック" charset="0"/>
                <a:cs typeface="ＭＳ Ｐゴシック" charset="0"/>
              </a:rPr>
            </a:br>
            <a:r>
              <a:rPr lang="en-US" sz="2000" dirty="0" smtClean="0">
                <a:latin typeface="Arial" charset="0"/>
                <a:ea typeface="ＭＳ Ｐゴシック" charset="0"/>
                <a:cs typeface="ＭＳ Ｐゴシック" charset="0"/>
              </a:rPr>
              <a:t/>
            </a:r>
            <a:br>
              <a:rPr lang="en-US" sz="2000" dirty="0" smtClean="0">
                <a:latin typeface="Arial" charset="0"/>
                <a:ea typeface="ＭＳ Ｐゴシック" charset="0"/>
                <a:cs typeface="ＭＳ Ｐゴシック" charset="0"/>
              </a:rPr>
            </a:br>
            <a:r>
              <a:rPr lang="en-US" sz="2000" dirty="0" smtClean="0">
                <a:latin typeface="Arial" charset="0"/>
                <a:ea typeface="ＭＳ Ｐゴシック" charset="0"/>
                <a:cs typeface="ＭＳ Ｐゴシック" charset="0"/>
              </a:rPr>
              <a:t>Speaker: </a:t>
            </a:r>
            <a:r>
              <a:rPr lang="en-US" sz="2500" dirty="0" smtClean="0">
                <a:latin typeface="Arial Black"/>
                <a:ea typeface="ＭＳ Ｐゴシック" charset="0"/>
                <a:cs typeface="Arial Black"/>
              </a:rPr>
              <a:t>XXXXXX</a:t>
            </a:r>
            <a:r>
              <a:rPr lang="en-US" sz="2000" dirty="0" smtClean="0">
                <a:latin typeface="Arial" charset="0"/>
                <a:ea typeface="ＭＳ Ｐゴシック" charset="0"/>
                <a:cs typeface="ＭＳ Ｐゴシック" charset="0"/>
              </a:rPr>
              <a:t/>
            </a:r>
            <a:br>
              <a:rPr lang="en-US" sz="2000" dirty="0" smtClean="0">
                <a:latin typeface="Arial" charset="0"/>
                <a:ea typeface="ＭＳ Ｐゴシック" charset="0"/>
                <a:cs typeface="ＭＳ Ｐゴシック" charset="0"/>
              </a:rPr>
            </a:br>
            <a:r>
              <a:rPr lang="en-US" sz="2000" dirty="0" smtClean="0">
                <a:latin typeface="Arial" charset="0"/>
                <a:ea typeface="ＭＳ Ｐゴシック" charset="0"/>
                <a:cs typeface="ＭＳ Ｐゴシック" charset="0"/>
              </a:rPr>
              <a:t>Position: 2015 XXXXXX</a:t>
            </a:r>
            <a:br>
              <a:rPr lang="en-US" sz="2000" dirty="0" smtClean="0">
                <a:latin typeface="Arial" charset="0"/>
                <a:ea typeface="ＭＳ Ｐゴシック" charset="0"/>
                <a:cs typeface="ＭＳ Ｐゴシック" charset="0"/>
              </a:rPr>
            </a:br>
            <a:endParaRPr lang="en-US" sz="2000" dirty="0">
              <a:solidFill>
                <a:srgbClr val="0070C0"/>
              </a:solidFill>
              <a:latin typeface="Arial" charset="0"/>
              <a:ea typeface="ＭＳ Ｐゴシック" charset="0"/>
              <a:cs typeface="ＭＳ Ｐゴシック" charset="0"/>
            </a:endParaRPr>
          </a:p>
        </p:txBody>
      </p:sp>
      <p:sp>
        <p:nvSpPr>
          <p:cNvPr id="4098" name="TextBox 3"/>
          <p:cNvSpPr txBox="1">
            <a:spLocks noChangeArrowheads="1"/>
          </p:cNvSpPr>
          <p:nvPr/>
        </p:nvSpPr>
        <p:spPr bwMode="auto">
          <a:xfrm>
            <a:off x="1371600" y="1676400"/>
            <a:ext cx="3581400" cy="646113"/>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3600" dirty="0">
                <a:solidFill>
                  <a:srgbClr val="00B0F0"/>
                </a:solidFill>
                <a:latin typeface="Arial Black" charset="0"/>
              </a:rPr>
              <a:t>PHILIPPINES</a:t>
            </a:r>
          </a:p>
        </p:txBody>
      </p:sp>
      <p:pic>
        <p:nvPicPr>
          <p:cNvPr id="4100" name="Picture 3"/>
          <p:cNvPicPr>
            <a:picLocks noChangeAspect="1" noChangeArrowheads="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a:off x="122237" y="1752600"/>
            <a:ext cx="1325563" cy="4572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pic>
      <p:sp>
        <p:nvSpPr>
          <p:cNvPr id="7" name="Rectangle 6"/>
          <p:cNvSpPr/>
          <p:nvPr/>
        </p:nvSpPr>
        <p:spPr>
          <a:xfrm>
            <a:off x="61934" y="2209800"/>
            <a:ext cx="6358369" cy="1461939"/>
          </a:xfrm>
          <a:prstGeom prst="rect">
            <a:avLst/>
          </a:prstGeom>
        </p:spPr>
        <p:txBody>
          <a:bodyPr wrap="none">
            <a:spAutoFit/>
          </a:bodyPr>
          <a:lstStyle/>
          <a:p>
            <a:r>
              <a:rPr lang="en-US" sz="3000" dirty="0" smtClean="0">
                <a:solidFill>
                  <a:srgbClr val="FF6600"/>
                </a:solidFill>
                <a:latin typeface="Impact"/>
                <a:cs typeface="Impact"/>
              </a:rPr>
              <a:t>Journey from </a:t>
            </a:r>
            <a:r>
              <a:rPr lang="en-US" sz="3200" dirty="0" smtClean="0">
                <a:solidFill>
                  <a:srgbClr val="1D3459"/>
                </a:solidFill>
                <a:latin typeface="Impact"/>
                <a:cs typeface="Impact"/>
              </a:rPr>
              <a:t>E</a:t>
            </a:r>
            <a:r>
              <a:rPr lang="en-US" sz="3000" dirty="0" smtClean="0">
                <a:solidFill>
                  <a:srgbClr val="FF6600"/>
                </a:solidFill>
                <a:latin typeface="Impact"/>
                <a:cs typeface="Impact"/>
              </a:rPr>
              <a:t>fficiency to </a:t>
            </a:r>
            <a:r>
              <a:rPr lang="en-US" sz="3200" dirty="0" smtClean="0">
                <a:solidFill>
                  <a:srgbClr val="1D3459"/>
                </a:solidFill>
                <a:latin typeface="Impact"/>
                <a:cs typeface="Impact"/>
              </a:rPr>
              <a:t>P</a:t>
            </a:r>
            <a:r>
              <a:rPr lang="en-US" sz="3000" dirty="0" smtClean="0">
                <a:solidFill>
                  <a:srgbClr val="FF6600"/>
                </a:solidFill>
                <a:latin typeface="Impact"/>
                <a:cs typeface="Impact"/>
              </a:rPr>
              <a:t>erformance</a:t>
            </a:r>
            <a:r>
              <a:rPr lang="en-US" sz="3000" dirty="0" smtClean="0">
                <a:solidFill>
                  <a:srgbClr val="FF6600"/>
                </a:solidFill>
                <a:latin typeface="Impact"/>
                <a:cs typeface="Impact"/>
              </a:rPr>
              <a:t> </a:t>
            </a:r>
          </a:p>
          <a:p>
            <a:r>
              <a:rPr lang="en-US" sz="3000" dirty="0" smtClean="0">
                <a:solidFill>
                  <a:srgbClr val="FF6600"/>
                </a:solidFill>
                <a:latin typeface="Impact"/>
                <a:cs typeface="Impact"/>
              </a:rPr>
              <a:t>t</a:t>
            </a:r>
            <a:r>
              <a:rPr lang="en-US" sz="3000" dirty="0" smtClean="0">
                <a:solidFill>
                  <a:srgbClr val="FF6600"/>
                </a:solidFill>
                <a:latin typeface="Impact"/>
                <a:cs typeface="Impact"/>
              </a:rPr>
              <a:t>o </a:t>
            </a:r>
            <a:r>
              <a:rPr lang="en-US" sz="3200" dirty="0" smtClean="0">
                <a:solidFill>
                  <a:srgbClr val="1D3459"/>
                </a:solidFill>
                <a:latin typeface="Impact"/>
                <a:cs typeface="Impact"/>
              </a:rPr>
              <a:t>I</a:t>
            </a:r>
            <a:r>
              <a:rPr lang="en-US" sz="3000" dirty="0" smtClean="0">
                <a:solidFill>
                  <a:srgbClr val="FF6600"/>
                </a:solidFill>
                <a:latin typeface="Impact"/>
                <a:cs typeface="Impact"/>
              </a:rPr>
              <a:t>mpact</a:t>
            </a:r>
            <a:r>
              <a:rPr lang="en-US" sz="3000" dirty="0" smtClean="0">
                <a:solidFill>
                  <a:srgbClr val="FF6600"/>
                </a:solidFill>
                <a:latin typeface="Impact"/>
                <a:cs typeface="Impact"/>
              </a:rPr>
              <a:t> and Positive </a:t>
            </a:r>
            <a:r>
              <a:rPr lang="en-US" sz="3200" dirty="0" smtClean="0">
                <a:solidFill>
                  <a:srgbClr val="1D3459"/>
                </a:solidFill>
                <a:latin typeface="Impact"/>
                <a:cs typeface="Impact"/>
              </a:rPr>
              <a:t>C</a:t>
            </a:r>
            <a:r>
              <a:rPr lang="en-US" sz="3000" dirty="0" smtClean="0">
                <a:solidFill>
                  <a:srgbClr val="FF6600"/>
                </a:solidFill>
                <a:latin typeface="Impact"/>
                <a:cs typeface="Impact"/>
              </a:rPr>
              <a:t>hange</a:t>
            </a:r>
          </a:p>
          <a:p>
            <a:pPr algn="l"/>
            <a:r>
              <a:rPr lang="en-US" sz="2500" b="1" dirty="0" smtClean="0">
                <a:solidFill>
                  <a:srgbClr val="FF6600"/>
                </a:solidFill>
                <a:cs typeface="ＭＳ Ｐゴシック" charset="0"/>
              </a:rPr>
              <a:t>(Area / Region / LO)</a:t>
            </a:r>
            <a:endParaRPr lang="en-US" sz="2500" b="1" dirty="0">
              <a:solidFill>
                <a:srgbClr val="FF6600"/>
              </a:solidFill>
            </a:endParaRPr>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37081736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 name="Rectangle 4"/>
          <p:cNvSpPr/>
          <p:nvPr/>
        </p:nvSpPr>
        <p:spPr>
          <a:xfrm>
            <a:off x="57524" y="1752600"/>
            <a:ext cx="9067800" cy="1938992"/>
          </a:xfrm>
          <a:prstGeom prst="rect">
            <a:avLst/>
          </a:prstGeom>
        </p:spPr>
        <p:txBody>
          <a:bodyPr wrap="square">
            <a:spAutoFit/>
          </a:bodyPr>
          <a:lstStyle/>
          <a:p>
            <a:pPr algn="ctr">
              <a:buFontTx/>
              <a:buNone/>
            </a:pPr>
            <a:r>
              <a:rPr lang="en-US" sz="4000" b="1" i="1" dirty="0" smtClean="0"/>
              <a:t>Efficiency is doing </a:t>
            </a:r>
          </a:p>
          <a:p>
            <a:pPr algn="ctr">
              <a:buFontTx/>
              <a:buNone/>
            </a:pPr>
            <a:r>
              <a:rPr lang="en-US" sz="4000" b="1" i="1" dirty="0" smtClean="0"/>
              <a:t>things RIGHT!</a:t>
            </a:r>
          </a:p>
          <a:p>
            <a:pPr algn="ctr">
              <a:buFontTx/>
              <a:buNone/>
            </a:pPr>
            <a:endParaRPr lang="en-US" sz="4000" b="1" i="1" dirty="0" smtClean="0"/>
          </a:p>
        </p:txBody>
      </p:sp>
      <p:sp>
        <p:nvSpPr>
          <p:cNvPr id="7" name="Title 1"/>
          <p:cNvSpPr>
            <a:spLocks noGrp="1"/>
          </p:cNvSpPr>
          <p:nvPr>
            <p:ph type="title"/>
          </p:nvPr>
        </p:nvSpPr>
        <p:spPr>
          <a:xfrm>
            <a:off x="304800" y="199942"/>
            <a:ext cx="5486400" cy="1143000"/>
          </a:xfrm>
        </p:spPr>
        <p:txBody>
          <a:bodyPr/>
          <a:lstStyle/>
          <a:p>
            <a:pPr algn="l"/>
            <a:r>
              <a:rPr lang="en-US" dirty="0" smtClean="0"/>
              <a:t>PROGRAM RATIONALE</a:t>
            </a:r>
            <a:endParaRPr lang="en-US" dirty="0"/>
          </a:p>
        </p:txBody>
      </p:sp>
      <p:sp>
        <p:nvSpPr>
          <p:cNvPr id="8" name="Rectangle 7"/>
          <p:cNvSpPr/>
          <p:nvPr/>
        </p:nvSpPr>
        <p:spPr>
          <a:xfrm>
            <a:off x="609600" y="3546664"/>
            <a:ext cx="7924800" cy="2015936"/>
          </a:xfrm>
          <a:prstGeom prst="rect">
            <a:avLst/>
          </a:prstGeom>
        </p:spPr>
        <p:txBody>
          <a:bodyPr wrap="square">
            <a:spAutoFit/>
          </a:bodyPr>
          <a:lstStyle/>
          <a:p>
            <a:pPr algn="ctr"/>
            <a:r>
              <a:rPr lang="en-US" sz="2500" b="1" i="1" dirty="0" smtClean="0"/>
              <a:t>JCIPEA </a:t>
            </a:r>
            <a:r>
              <a:rPr lang="en-US" sz="2500" dirty="0" smtClean="0"/>
              <a:t>defines the </a:t>
            </a:r>
            <a:r>
              <a:rPr lang="en-US" sz="2500" b="1" dirty="0" smtClean="0">
                <a:solidFill>
                  <a:schemeClr val="bg2"/>
                </a:solidFill>
              </a:rPr>
              <a:t>minimum expectations </a:t>
            </a:r>
            <a:r>
              <a:rPr lang="en-US" sz="2500" dirty="0" smtClean="0"/>
              <a:t>from each Local Organization in relation to the </a:t>
            </a:r>
            <a:r>
              <a:rPr lang="en-US" sz="2500" b="1" dirty="0" smtClean="0">
                <a:solidFill>
                  <a:srgbClr val="3A67B1"/>
                </a:solidFill>
              </a:rPr>
              <a:t>way it has to operate </a:t>
            </a:r>
            <a:r>
              <a:rPr lang="en-US" sz="2500" dirty="0" smtClean="0"/>
              <a:t>to ensure that it could </a:t>
            </a:r>
            <a:r>
              <a:rPr lang="en-US" sz="2500" b="1" dirty="0" smtClean="0">
                <a:solidFill>
                  <a:srgbClr val="3A67B1"/>
                </a:solidFill>
              </a:rPr>
              <a:t>successfully carry out the thrust </a:t>
            </a:r>
            <a:r>
              <a:rPr lang="en-US" sz="2500" dirty="0" smtClean="0"/>
              <a:t>of JCI Philippines and </a:t>
            </a:r>
            <a:r>
              <a:rPr lang="en-US" sz="2500" b="1" dirty="0" smtClean="0">
                <a:solidFill>
                  <a:srgbClr val="3A67B1"/>
                </a:solidFill>
              </a:rPr>
              <a:t>contribute in the realization of our JCI Mission</a:t>
            </a:r>
            <a:r>
              <a:rPr lang="en-US" sz="2500" dirty="0" smtClean="0"/>
              <a:t>.</a:t>
            </a:r>
            <a:endParaRPr lang="en-US" sz="2500" b="1" i="1"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aphicFrame>
        <p:nvGraphicFramePr>
          <p:cNvPr id="3" name="Diagram 2"/>
          <p:cNvGraphicFramePr/>
          <p:nvPr/>
        </p:nvGraphicFramePr>
        <p:xfrm>
          <a:off x="381000" y="2057400"/>
          <a:ext cx="8305800" cy="3403600"/>
        </p:xfrm>
        <a:graphic>
          <a:graphicData uri="http://schemas.openxmlformats.org/drawingml/2006/diagram">
            <a: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3">
                                            <p:graphicEl>
                                              <a:dgm id="{261C5EE4-87A1-1F48-935F-E5E6BD75E9C8}"/>
                                            </p:graphicEl>
                                          </p:spTgt>
                                        </p:tgtEl>
                                        <p:attrNameLst>
                                          <p:attrName>style.visibility</p:attrName>
                                        </p:attrNameLst>
                                      </p:cBhvr>
                                      <p:to>
                                        <p:strVal val="visible"/>
                                      </p:to>
                                    </p:set>
                                    <p:animEffect transition="in" filter="fade">
                                      <p:cBhvr>
                                        <p:cTn id="7" dur="1000"/>
                                        <p:tgtEl>
                                          <p:spTgt spid="3">
                                            <p:graphicEl>
                                              <a:dgm id="{261C5EE4-87A1-1F48-935F-E5E6BD75E9C8}"/>
                                            </p:graphicEl>
                                          </p:spTgt>
                                        </p:tgtEl>
                                      </p:cBhvr>
                                    </p:animEffect>
                                    <p:anim calcmode="lin" valueType="num">
                                      <p:cBhvr>
                                        <p:cTn id="8" dur="1000" fill="hold"/>
                                        <p:tgtEl>
                                          <p:spTgt spid="3">
                                            <p:graphicEl>
                                              <a:dgm id="{261C5EE4-87A1-1F48-935F-E5E6BD75E9C8}"/>
                                            </p:graphicEl>
                                          </p:spTgt>
                                        </p:tgtEl>
                                        <p:attrNameLst>
                                          <p:attrName>ppt_x</p:attrName>
                                        </p:attrNameLst>
                                      </p:cBhvr>
                                      <p:tavLst>
                                        <p:tav tm="0">
                                          <p:val>
                                            <p:strVal val="#ppt_x"/>
                                          </p:val>
                                        </p:tav>
                                        <p:tav tm="100000">
                                          <p:val>
                                            <p:strVal val="#ppt_x"/>
                                          </p:val>
                                        </p:tav>
                                      </p:tavLst>
                                    </p:anim>
                                    <p:anim calcmode="lin" valueType="num">
                                      <p:cBhvr>
                                        <p:cTn id="9" dur="900" decel="100000" fill="hold"/>
                                        <p:tgtEl>
                                          <p:spTgt spid="3">
                                            <p:graphicEl>
                                              <a:dgm id="{261C5EE4-87A1-1F48-935F-E5E6BD75E9C8}"/>
                                            </p:graphic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graphicEl>
                                              <a:dgm id="{261C5EE4-87A1-1F48-935F-E5E6BD75E9C8}"/>
                                            </p:graphicEl>
                                          </p:spTgt>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3">
                                            <p:graphicEl>
                                              <a:dgm id="{6D07443E-A852-5145-BC15-C55FF9110A0C}"/>
                                            </p:graphicEl>
                                          </p:spTgt>
                                        </p:tgtEl>
                                        <p:attrNameLst>
                                          <p:attrName>style.visibility</p:attrName>
                                        </p:attrNameLst>
                                      </p:cBhvr>
                                      <p:to>
                                        <p:strVal val="visible"/>
                                      </p:to>
                                    </p:set>
                                    <p:animEffect transition="in" filter="fade">
                                      <p:cBhvr>
                                        <p:cTn id="15" dur="1000"/>
                                        <p:tgtEl>
                                          <p:spTgt spid="3">
                                            <p:graphicEl>
                                              <a:dgm id="{6D07443E-A852-5145-BC15-C55FF9110A0C}"/>
                                            </p:graphicEl>
                                          </p:spTgt>
                                        </p:tgtEl>
                                      </p:cBhvr>
                                    </p:animEffect>
                                    <p:anim calcmode="lin" valueType="num">
                                      <p:cBhvr>
                                        <p:cTn id="16" dur="1000" fill="hold"/>
                                        <p:tgtEl>
                                          <p:spTgt spid="3">
                                            <p:graphicEl>
                                              <a:dgm id="{6D07443E-A852-5145-BC15-C55FF9110A0C}"/>
                                            </p:graphicEl>
                                          </p:spTgt>
                                        </p:tgtEl>
                                        <p:attrNameLst>
                                          <p:attrName>ppt_x</p:attrName>
                                        </p:attrNameLst>
                                      </p:cBhvr>
                                      <p:tavLst>
                                        <p:tav tm="0">
                                          <p:val>
                                            <p:strVal val="#ppt_x"/>
                                          </p:val>
                                        </p:tav>
                                        <p:tav tm="100000">
                                          <p:val>
                                            <p:strVal val="#ppt_x"/>
                                          </p:val>
                                        </p:tav>
                                      </p:tavLst>
                                    </p:anim>
                                    <p:anim calcmode="lin" valueType="num">
                                      <p:cBhvr>
                                        <p:cTn id="17" dur="900" decel="100000" fill="hold"/>
                                        <p:tgtEl>
                                          <p:spTgt spid="3">
                                            <p:graphicEl>
                                              <a:dgm id="{6D07443E-A852-5145-BC15-C55FF9110A0C}"/>
                                            </p:graphicEl>
                                          </p:spTgt>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3">
                                            <p:graphicEl>
                                              <a:dgm id="{6D07443E-A852-5145-BC15-C55FF9110A0C}"/>
                                            </p:graphicEl>
                                          </p:spTgt>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3">
                                            <p:graphicEl>
                                              <a:dgm id="{8EAB5249-E417-B445-9387-5CFEB7FFA2BA}"/>
                                            </p:graphicEl>
                                          </p:spTgt>
                                        </p:tgtEl>
                                        <p:attrNameLst>
                                          <p:attrName>style.visibility</p:attrName>
                                        </p:attrNameLst>
                                      </p:cBhvr>
                                      <p:to>
                                        <p:strVal val="visible"/>
                                      </p:to>
                                    </p:set>
                                    <p:animEffect transition="in" filter="fade">
                                      <p:cBhvr>
                                        <p:cTn id="23" dur="1000"/>
                                        <p:tgtEl>
                                          <p:spTgt spid="3">
                                            <p:graphicEl>
                                              <a:dgm id="{8EAB5249-E417-B445-9387-5CFEB7FFA2BA}"/>
                                            </p:graphicEl>
                                          </p:spTgt>
                                        </p:tgtEl>
                                      </p:cBhvr>
                                    </p:animEffect>
                                    <p:anim calcmode="lin" valueType="num">
                                      <p:cBhvr>
                                        <p:cTn id="24" dur="1000" fill="hold"/>
                                        <p:tgtEl>
                                          <p:spTgt spid="3">
                                            <p:graphicEl>
                                              <a:dgm id="{8EAB5249-E417-B445-9387-5CFEB7FFA2BA}"/>
                                            </p:graphicEl>
                                          </p:spTgt>
                                        </p:tgtEl>
                                        <p:attrNameLst>
                                          <p:attrName>ppt_x</p:attrName>
                                        </p:attrNameLst>
                                      </p:cBhvr>
                                      <p:tavLst>
                                        <p:tav tm="0">
                                          <p:val>
                                            <p:strVal val="#ppt_x"/>
                                          </p:val>
                                        </p:tav>
                                        <p:tav tm="100000">
                                          <p:val>
                                            <p:strVal val="#ppt_x"/>
                                          </p:val>
                                        </p:tav>
                                      </p:tavLst>
                                    </p:anim>
                                    <p:anim calcmode="lin" valueType="num">
                                      <p:cBhvr>
                                        <p:cTn id="25" dur="900" decel="100000" fill="hold"/>
                                        <p:tgtEl>
                                          <p:spTgt spid="3">
                                            <p:graphicEl>
                                              <a:dgm id="{8EAB5249-E417-B445-9387-5CFEB7FFA2BA}"/>
                                            </p:graphicEl>
                                          </p:spTgt>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3">
                                            <p:graphicEl>
                                              <a:dgm id="{8EAB5249-E417-B445-9387-5CFEB7FFA2BA}"/>
                                            </p:graphicEl>
                                          </p:spTgt>
                                        </p:tgtEl>
                                        <p:attrNameLst>
                                          <p:attrName>ppt_y</p:attrName>
                                        </p:attrNameLst>
                                      </p:cBhvr>
                                      <p:tavLst>
                                        <p:tav tm="0">
                                          <p:val>
                                            <p:strVal val="#ppt_y-.03"/>
                                          </p:val>
                                        </p:tav>
                                        <p:tav tm="100000">
                                          <p:val>
                                            <p:strVal val="#ppt_y"/>
                                          </p:val>
                                        </p:tav>
                                      </p:tavLst>
                                    </p:anim>
                                  </p:childTnLst>
                                </p:cTn>
                              </p:par>
                              <p:par>
                                <p:cTn id="27" presetID="37" presetClass="entr" presetSubtype="0" fill="hold" grpId="0" nodeType="withEffect">
                                  <p:stCondLst>
                                    <p:cond delay="0"/>
                                  </p:stCondLst>
                                  <p:childTnLst>
                                    <p:set>
                                      <p:cBhvr>
                                        <p:cTn id="28" dur="1" fill="hold">
                                          <p:stCondLst>
                                            <p:cond delay="0"/>
                                          </p:stCondLst>
                                        </p:cTn>
                                        <p:tgtEl>
                                          <p:spTgt spid="3">
                                            <p:graphicEl>
                                              <a:dgm id="{8AFF5D36-AB8E-E645-A76F-3971E3928D6A}"/>
                                            </p:graphicEl>
                                          </p:spTgt>
                                        </p:tgtEl>
                                        <p:attrNameLst>
                                          <p:attrName>style.visibility</p:attrName>
                                        </p:attrNameLst>
                                      </p:cBhvr>
                                      <p:to>
                                        <p:strVal val="visible"/>
                                      </p:to>
                                    </p:set>
                                    <p:animEffect transition="in" filter="fade">
                                      <p:cBhvr>
                                        <p:cTn id="29" dur="1000"/>
                                        <p:tgtEl>
                                          <p:spTgt spid="3">
                                            <p:graphicEl>
                                              <a:dgm id="{8AFF5D36-AB8E-E645-A76F-3971E3928D6A}"/>
                                            </p:graphicEl>
                                          </p:spTgt>
                                        </p:tgtEl>
                                      </p:cBhvr>
                                    </p:animEffect>
                                    <p:anim calcmode="lin" valueType="num">
                                      <p:cBhvr>
                                        <p:cTn id="30" dur="1000" fill="hold"/>
                                        <p:tgtEl>
                                          <p:spTgt spid="3">
                                            <p:graphicEl>
                                              <a:dgm id="{8AFF5D36-AB8E-E645-A76F-3971E3928D6A}"/>
                                            </p:graphicEl>
                                          </p:spTgt>
                                        </p:tgtEl>
                                        <p:attrNameLst>
                                          <p:attrName>ppt_x</p:attrName>
                                        </p:attrNameLst>
                                      </p:cBhvr>
                                      <p:tavLst>
                                        <p:tav tm="0">
                                          <p:val>
                                            <p:strVal val="#ppt_x"/>
                                          </p:val>
                                        </p:tav>
                                        <p:tav tm="100000">
                                          <p:val>
                                            <p:strVal val="#ppt_x"/>
                                          </p:val>
                                        </p:tav>
                                      </p:tavLst>
                                    </p:anim>
                                    <p:anim calcmode="lin" valueType="num">
                                      <p:cBhvr>
                                        <p:cTn id="31" dur="900" decel="100000" fill="hold"/>
                                        <p:tgtEl>
                                          <p:spTgt spid="3">
                                            <p:graphicEl>
                                              <a:dgm id="{8AFF5D36-AB8E-E645-A76F-3971E3928D6A}"/>
                                            </p:graphicEl>
                                          </p:spTgt>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3">
                                            <p:graphicEl>
                                              <a:dgm id="{8AFF5D36-AB8E-E645-A76F-3971E3928D6A}"/>
                                            </p:graphicEl>
                                          </p:spTgt>
                                        </p:tgtEl>
                                        <p:attrNameLst>
                                          <p:attrName>ppt_y</p:attrName>
                                        </p:attrNameLst>
                                      </p:cBhvr>
                                      <p:tavLst>
                                        <p:tav tm="0">
                                          <p:val>
                                            <p:strVal val="#ppt_y-.03"/>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37" presetClass="entr" presetSubtype="0" fill="hold" grpId="0" nodeType="clickEffect">
                                  <p:stCondLst>
                                    <p:cond delay="0"/>
                                  </p:stCondLst>
                                  <p:childTnLst>
                                    <p:set>
                                      <p:cBhvr>
                                        <p:cTn id="36" dur="1" fill="hold">
                                          <p:stCondLst>
                                            <p:cond delay="0"/>
                                          </p:stCondLst>
                                        </p:cTn>
                                        <p:tgtEl>
                                          <p:spTgt spid="3">
                                            <p:graphicEl>
                                              <a:dgm id="{0D9BDB84-AA83-4A42-BAF6-F59560926037}"/>
                                            </p:graphicEl>
                                          </p:spTgt>
                                        </p:tgtEl>
                                        <p:attrNameLst>
                                          <p:attrName>style.visibility</p:attrName>
                                        </p:attrNameLst>
                                      </p:cBhvr>
                                      <p:to>
                                        <p:strVal val="visible"/>
                                      </p:to>
                                    </p:set>
                                    <p:animEffect transition="in" filter="fade">
                                      <p:cBhvr>
                                        <p:cTn id="37" dur="1000"/>
                                        <p:tgtEl>
                                          <p:spTgt spid="3">
                                            <p:graphicEl>
                                              <a:dgm id="{0D9BDB84-AA83-4A42-BAF6-F59560926037}"/>
                                            </p:graphicEl>
                                          </p:spTgt>
                                        </p:tgtEl>
                                      </p:cBhvr>
                                    </p:animEffect>
                                    <p:anim calcmode="lin" valueType="num">
                                      <p:cBhvr>
                                        <p:cTn id="38" dur="1000" fill="hold"/>
                                        <p:tgtEl>
                                          <p:spTgt spid="3">
                                            <p:graphicEl>
                                              <a:dgm id="{0D9BDB84-AA83-4A42-BAF6-F59560926037}"/>
                                            </p:graphicEl>
                                          </p:spTgt>
                                        </p:tgtEl>
                                        <p:attrNameLst>
                                          <p:attrName>ppt_x</p:attrName>
                                        </p:attrNameLst>
                                      </p:cBhvr>
                                      <p:tavLst>
                                        <p:tav tm="0">
                                          <p:val>
                                            <p:strVal val="#ppt_x"/>
                                          </p:val>
                                        </p:tav>
                                        <p:tav tm="100000">
                                          <p:val>
                                            <p:strVal val="#ppt_x"/>
                                          </p:val>
                                        </p:tav>
                                      </p:tavLst>
                                    </p:anim>
                                    <p:anim calcmode="lin" valueType="num">
                                      <p:cBhvr>
                                        <p:cTn id="39" dur="900" decel="100000" fill="hold"/>
                                        <p:tgtEl>
                                          <p:spTgt spid="3">
                                            <p:graphicEl>
                                              <a:dgm id="{0D9BDB84-AA83-4A42-BAF6-F59560926037}"/>
                                            </p:graphicEl>
                                          </p:spTgt>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3">
                                            <p:graphicEl>
                                              <a:dgm id="{0D9BDB84-AA83-4A42-BAF6-F59560926037}"/>
                                            </p:graphicEl>
                                          </p:spTgt>
                                        </p:tgtEl>
                                        <p:attrNameLst>
                                          <p:attrName>ppt_y</p:attrName>
                                        </p:attrNameLst>
                                      </p:cBhvr>
                                      <p:tavLst>
                                        <p:tav tm="0">
                                          <p:val>
                                            <p:strVal val="#ppt_y-.03"/>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37" presetClass="entr" presetSubtype="0" fill="hold" grpId="0" nodeType="clickEffect">
                                  <p:stCondLst>
                                    <p:cond delay="0"/>
                                  </p:stCondLst>
                                  <p:childTnLst>
                                    <p:set>
                                      <p:cBhvr>
                                        <p:cTn id="44" dur="1" fill="hold">
                                          <p:stCondLst>
                                            <p:cond delay="0"/>
                                          </p:stCondLst>
                                        </p:cTn>
                                        <p:tgtEl>
                                          <p:spTgt spid="3">
                                            <p:graphicEl>
                                              <a:dgm id="{90697196-47BD-BA4A-AA01-5811AA2C8096}"/>
                                            </p:graphicEl>
                                          </p:spTgt>
                                        </p:tgtEl>
                                        <p:attrNameLst>
                                          <p:attrName>style.visibility</p:attrName>
                                        </p:attrNameLst>
                                      </p:cBhvr>
                                      <p:to>
                                        <p:strVal val="visible"/>
                                      </p:to>
                                    </p:set>
                                    <p:animEffect transition="in" filter="fade">
                                      <p:cBhvr>
                                        <p:cTn id="45" dur="1000"/>
                                        <p:tgtEl>
                                          <p:spTgt spid="3">
                                            <p:graphicEl>
                                              <a:dgm id="{90697196-47BD-BA4A-AA01-5811AA2C8096}"/>
                                            </p:graphicEl>
                                          </p:spTgt>
                                        </p:tgtEl>
                                      </p:cBhvr>
                                    </p:animEffect>
                                    <p:anim calcmode="lin" valueType="num">
                                      <p:cBhvr>
                                        <p:cTn id="46" dur="1000" fill="hold"/>
                                        <p:tgtEl>
                                          <p:spTgt spid="3">
                                            <p:graphicEl>
                                              <a:dgm id="{90697196-47BD-BA4A-AA01-5811AA2C8096}"/>
                                            </p:graphicEl>
                                          </p:spTgt>
                                        </p:tgtEl>
                                        <p:attrNameLst>
                                          <p:attrName>ppt_x</p:attrName>
                                        </p:attrNameLst>
                                      </p:cBhvr>
                                      <p:tavLst>
                                        <p:tav tm="0">
                                          <p:val>
                                            <p:strVal val="#ppt_x"/>
                                          </p:val>
                                        </p:tav>
                                        <p:tav tm="100000">
                                          <p:val>
                                            <p:strVal val="#ppt_x"/>
                                          </p:val>
                                        </p:tav>
                                      </p:tavLst>
                                    </p:anim>
                                    <p:anim calcmode="lin" valueType="num">
                                      <p:cBhvr>
                                        <p:cTn id="47" dur="900" decel="100000" fill="hold"/>
                                        <p:tgtEl>
                                          <p:spTgt spid="3">
                                            <p:graphicEl>
                                              <a:dgm id="{90697196-47BD-BA4A-AA01-5811AA2C8096}"/>
                                            </p:graphicEl>
                                          </p:spTgt>
                                        </p:tgtEl>
                                        <p:attrNameLst>
                                          <p:attrName>ppt_y</p:attrName>
                                        </p:attrNameLst>
                                      </p:cBhvr>
                                      <p:tavLst>
                                        <p:tav tm="0">
                                          <p:val>
                                            <p:strVal val="#ppt_y+1"/>
                                          </p:val>
                                        </p:tav>
                                        <p:tav tm="100000">
                                          <p:val>
                                            <p:strVal val="#ppt_y-.03"/>
                                          </p:val>
                                        </p:tav>
                                      </p:tavLst>
                                    </p:anim>
                                    <p:anim calcmode="lin" valueType="num">
                                      <p:cBhvr>
                                        <p:cTn id="48" dur="100" accel="100000" fill="hold">
                                          <p:stCondLst>
                                            <p:cond delay="900"/>
                                          </p:stCondLst>
                                        </p:cTn>
                                        <p:tgtEl>
                                          <p:spTgt spid="3">
                                            <p:graphicEl>
                                              <a:dgm id="{90697196-47BD-BA4A-AA01-5811AA2C8096}"/>
                                            </p:graphicEl>
                                          </p:spTgt>
                                        </p:tgtEl>
                                        <p:attrNameLst>
                                          <p:attrName>ppt_y</p:attrName>
                                        </p:attrNameLst>
                                      </p:cBhvr>
                                      <p:tavLst>
                                        <p:tav tm="0">
                                          <p:val>
                                            <p:strVal val="#ppt_y-.03"/>
                                          </p:val>
                                        </p:tav>
                                        <p:tav tm="100000">
                                          <p:val>
                                            <p:strVal val="#ppt_y"/>
                                          </p:val>
                                        </p:tav>
                                      </p:tavLst>
                                    </p:anim>
                                  </p:childTnLst>
                                </p:cTn>
                              </p:par>
                              <p:par>
                                <p:cTn id="49" presetID="37" presetClass="entr" presetSubtype="0" fill="hold" grpId="0" nodeType="withEffect">
                                  <p:stCondLst>
                                    <p:cond delay="0"/>
                                  </p:stCondLst>
                                  <p:childTnLst>
                                    <p:set>
                                      <p:cBhvr>
                                        <p:cTn id="50" dur="1" fill="hold">
                                          <p:stCondLst>
                                            <p:cond delay="0"/>
                                          </p:stCondLst>
                                        </p:cTn>
                                        <p:tgtEl>
                                          <p:spTgt spid="3">
                                            <p:graphicEl>
                                              <a:dgm id="{E439F8CB-AA79-2A4E-BEDD-EA0615D9DA4E}"/>
                                            </p:graphicEl>
                                          </p:spTgt>
                                        </p:tgtEl>
                                        <p:attrNameLst>
                                          <p:attrName>style.visibility</p:attrName>
                                        </p:attrNameLst>
                                      </p:cBhvr>
                                      <p:to>
                                        <p:strVal val="visible"/>
                                      </p:to>
                                    </p:set>
                                    <p:animEffect transition="in" filter="fade">
                                      <p:cBhvr>
                                        <p:cTn id="51" dur="1000"/>
                                        <p:tgtEl>
                                          <p:spTgt spid="3">
                                            <p:graphicEl>
                                              <a:dgm id="{E439F8CB-AA79-2A4E-BEDD-EA0615D9DA4E}"/>
                                            </p:graphicEl>
                                          </p:spTgt>
                                        </p:tgtEl>
                                      </p:cBhvr>
                                    </p:animEffect>
                                    <p:anim calcmode="lin" valueType="num">
                                      <p:cBhvr>
                                        <p:cTn id="52" dur="1000" fill="hold"/>
                                        <p:tgtEl>
                                          <p:spTgt spid="3">
                                            <p:graphicEl>
                                              <a:dgm id="{E439F8CB-AA79-2A4E-BEDD-EA0615D9DA4E}"/>
                                            </p:graphicEl>
                                          </p:spTgt>
                                        </p:tgtEl>
                                        <p:attrNameLst>
                                          <p:attrName>ppt_x</p:attrName>
                                        </p:attrNameLst>
                                      </p:cBhvr>
                                      <p:tavLst>
                                        <p:tav tm="0">
                                          <p:val>
                                            <p:strVal val="#ppt_x"/>
                                          </p:val>
                                        </p:tav>
                                        <p:tav tm="100000">
                                          <p:val>
                                            <p:strVal val="#ppt_x"/>
                                          </p:val>
                                        </p:tav>
                                      </p:tavLst>
                                    </p:anim>
                                    <p:anim calcmode="lin" valueType="num">
                                      <p:cBhvr>
                                        <p:cTn id="53" dur="900" decel="100000" fill="hold"/>
                                        <p:tgtEl>
                                          <p:spTgt spid="3">
                                            <p:graphicEl>
                                              <a:dgm id="{E439F8CB-AA79-2A4E-BEDD-EA0615D9DA4E}"/>
                                            </p:graphicEl>
                                          </p:spTgt>
                                        </p:tgtEl>
                                        <p:attrNameLst>
                                          <p:attrName>ppt_y</p:attrName>
                                        </p:attrNameLst>
                                      </p:cBhvr>
                                      <p:tavLst>
                                        <p:tav tm="0">
                                          <p:val>
                                            <p:strVal val="#ppt_y+1"/>
                                          </p:val>
                                        </p:tav>
                                        <p:tav tm="100000">
                                          <p:val>
                                            <p:strVal val="#ppt_y-.03"/>
                                          </p:val>
                                        </p:tav>
                                      </p:tavLst>
                                    </p:anim>
                                    <p:anim calcmode="lin" valueType="num">
                                      <p:cBhvr>
                                        <p:cTn id="54" dur="100" accel="100000" fill="hold">
                                          <p:stCondLst>
                                            <p:cond delay="900"/>
                                          </p:stCondLst>
                                        </p:cTn>
                                        <p:tgtEl>
                                          <p:spTgt spid="3">
                                            <p:graphicEl>
                                              <a:dgm id="{E439F8CB-AA79-2A4E-BEDD-EA0615D9DA4E}"/>
                                            </p:graphicEl>
                                          </p:spTgt>
                                        </p:tgtEl>
                                        <p:attrNameLst>
                                          <p:attrName>ppt_y</p:attrName>
                                        </p:attrNameLst>
                                      </p:cBhvr>
                                      <p:tavLst>
                                        <p:tav tm="0">
                                          <p:val>
                                            <p:strVal val="#ppt_y-.03"/>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37" presetClass="entr" presetSubtype="0" fill="hold" grpId="0" nodeType="clickEffect">
                                  <p:stCondLst>
                                    <p:cond delay="0"/>
                                  </p:stCondLst>
                                  <p:childTnLst>
                                    <p:set>
                                      <p:cBhvr>
                                        <p:cTn id="58" dur="1" fill="hold">
                                          <p:stCondLst>
                                            <p:cond delay="0"/>
                                          </p:stCondLst>
                                        </p:cTn>
                                        <p:tgtEl>
                                          <p:spTgt spid="3">
                                            <p:graphicEl>
                                              <a:dgm id="{CB725A3C-7A41-D541-9066-ECFB64530AC7}"/>
                                            </p:graphicEl>
                                          </p:spTgt>
                                        </p:tgtEl>
                                        <p:attrNameLst>
                                          <p:attrName>style.visibility</p:attrName>
                                        </p:attrNameLst>
                                      </p:cBhvr>
                                      <p:to>
                                        <p:strVal val="visible"/>
                                      </p:to>
                                    </p:set>
                                    <p:animEffect transition="in" filter="fade">
                                      <p:cBhvr>
                                        <p:cTn id="59" dur="1000"/>
                                        <p:tgtEl>
                                          <p:spTgt spid="3">
                                            <p:graphicEl>
                                              <a:dgm id="{CB725A3C-7A41-D541-9066-ECFB64530AC7}"/>
                                            </p:graphicEl>
                                          </p:spTgt>
                                        </p:tgtEl>
                                      </p:cBhvr>
                                    </p:animEffect>
                                    <p:anim calcmode="lin" valueType="num">
                                      <p:cBhvr>
                                        <p:cTn id="60" dur="1000" fill="hold"/>
                                        <p:tgtEl>
                                          <p:spTgt spid="3">
                                            <p:graphicEl>
                                              <a:dgm id="{CB725A3C-7A41-D541-9066-ECFB64530AC7}"/>
                                            </p:graphicEl>
                                          </p:spTgt>
                                        </p:tgtEl>
                                        <p:attrNameLst>
                                          <p:attrName>ppt_x</p:attrName>
                                        </p:attrNameLst>
                                      </p:cBhvr>
                                      <p:tavLst>
                                        <p:tav tm="0">
                                          <p:val>
                                            <p:strVal val="#ppt_x"/>
                                          </p:val>
                                        </p:tav>
                                        <p:tav tm="100000">
                                          <p:val>
                                            <p:strVal val="#ppt_x"/>
                                          </p:val>
                                        </p:tav>
                                      </p:tavLst>
                                    </p:anim>
                                    <p:anim calcmode="lin" valueType="num">
                                      <p:cBhvr>
                                        <p:cTn id="61" dur="900" decel="100000" fill="hold"/>
                                        <p:tgtEl>
                                          <p:spTgt spid="3">
                                            <p:graphicEl>
                                              <a:dgm id="{CB725A3C-7A41-D541-9066-ECFB64530AC7}"/>
                                            </p:graphicEl>
                                          </p:spTgt>
                                        </p:tgtEl>
                                        <p:attrNameLst>
                                          <p:attrName>ppt_y</p:attrName>
                                        </p:attrNameLst>
                                      </p:cBhvr>
                                      <p:tavLst>
                                        <p:tav tm="0">
                                          <p:val>
                                            <p:strVal val="#ppt_y+1"/>
                                          </p:val>
                                        </p:tav>
                                        <p:tav tm="100000">
                                          <p:val>
                                            <p:strVal val="#ppt_y-.03"/>
                                          </p:val>
                                        </p:tav>
                                      </p:tavLst>
                                    </p:anim>
                                    <p:anim calcmode="lin" valueType="num">
                                      <p:cBhvr>
                                        <p:cTn id="62" dur="100" accel="100000" fill="hold">
                                          <p:stCondLst>
                                            <p:cond delay="900"/>
                                          </p:stCondLst>
                                        </p:cTn>
                                        <p:tgtEl>
                                          <p:spTgt spid="3">
                                            <p:graphicEl>
                                              <a:dgm id="{CB725A3C-7A41-D541-9066-ECFB64530AC7}"/>
                                            </p:graphic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Dgm bld="one"/>
        </p:bldSub>
      </p:bldGraphic>
    </p:bld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06851" name="Rectangle 3"/>
          <p:cNvSpPr>
            <a:spLocks noGrp="1" noChangeArrowheads="1"/>
          </p:cNvSpPr>
          <p:nvPr>
            <p:ph type="body" idx="1"/>
          </p:nvPr>
        </p:nvSpPr>
        <p:spPr bwMode="auto">
          <a:xfrm>
            <a:off x="76200" y="2971800"/>
            <a:ext cx="6553200" cy="1905000"/>
          </a:xfr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t" anchorCtr="0" compatLnSpc="1">
            <a:prstTxWarp prst="textNoShape">
              <a:avLst/>
            </a:prstTxWarp>
          </a:bodyPr>
          <a:lstStyle/>
          <a:p>
            <a:pPr>
              <a:buNone/>
            </a:pPr>
            <a:r>
              <a:rPr lang="en-US" sz="4500" dirty="0" smtClean="0">
                <a:solidFill>
                  <a:srgbClr val="C4510B"/>
                </a:solidFill>
                <a:latin typeface="Impact"/>
                <a:cs typeface="Impact"/>
              </a:rPr>
              <a:t>JCIPEA, </a:t>
            </a:r>
          </a:p>
          <a:p>
            <a:pPr>
              <a:buNone/>
            </a:pPr>
            <a:r>
              <a:rPr lang="en-US" sz="4500" dirty="0" smtClean="0">
                <a:solidFill>
                  <a:srgbClr val="C4510B"/>
                </a:solidFill>
                <a:latin typeface="Impact"/>
                <a:cs typeface="Impact"/>
              </a:rPr>
              <a:t> a closer look!</a:t>
            </a:r>
            <a:endParaRPr lang="en-US" sz="4500" i="1" dirty="0">
              <a:solidFill>
                <a:srgbClr val="C4510B"/>
              </a:solidFill>
              <a:latin typeface="Impact"/>
              <a:cs typeface="Impact"/>
            </a:endParaRPr>
          </a:p>
        </p:txBody>
      </p:sp>
      <p:sp>
        <p:nvSpPr>
          <p:cNvPr id="3" name="TextBox 2"/>
          <p:cNvSpPr txBox="1"/>
          <p:nvPr/>
        </p:nvSpPr>
        <p:spPr>
          <a:xfrm>
            <a:off x="76200" y="1219200"/>
            <a:ext cx="6477000" cy="553998"/>
          </a:xfrm>
          <a:prstGeom prst="rect">
            <a:avLst/>
          </a:prstGeom>
          <a:noFill/>
        </p:spPr>
        <p:txBody>
          <a:bodyPr wrap="square" rtlCol="0">
            <a:spAutoFit/>
          </a:bodyPr>
          <a:lstStyle/>
          <a:p>
            <a:r>
              <a:rPr lang="en-US" sz="3000" b="1" dirty="0" smtClean="0">
                <a:solidFill>
                  <a:srgbClr val="000000"/>
                </a:solidFill>
              </a:rPr>
              <a:t>Module 2: JCIPEA PROGRAM</a:t>
            </a:r>
            <a:endParaRPr lang="en-US" sz="3000" b="1" dirty="0">
              <a:solidFill>
                <a:srgbClr val="000000"/>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 y="274638"/>
            <a:ext cx="5486400" cy="944562"/>
          </a:xfrm>
        </p:spPr>
        <p:txBody>
          <a:bodyPr/>
          <a:lstStyle/>
          <a:p>
            <a:pPr algn="l"/>
            <a:r>
              <a:rPr lang="en-US" dirty="0" smtClean="0"/>
              <a:t>PURPOSE</a:t>
            </a:r>
            <a:endParaRPr lang="en-US" dirty="0"/>
          </a:p>
        </p:txBody>
      </p:sp>
      <p:sp>
        <p:nvSpPr>
          <p:cNvPr id="6" name="Content Placeholder 2"/>
          <p:cNvSpPr>
            <a:spLocks noGrp="1"/>
          </p:cNvSpPr>
          <p:nvPr>
            <p:ph idx="1"/>
          </p:nvPr>
        </p:nvSpPr>
        <p:spPr>
          <a:xfrm>
            <a:off x="247276" y="1856163"/>
            <a:ext cx="8610600" cy="3230563"/>
          </a:xfrm>
        </p:spPr>
        <p:txBody>
          <a:bodyPr/>
          <a:lstStyle/>
          <a:p>
            <a:pPr algn="ctr">
              <a:buNone/>
            </a:pPr>
            <a:r>
              <a:rPr lang="en-US" sz="2300" dirty="0">
                <a:solidFill>
                  <a:schemeClr val="accent2">
                    <a:lumMod val="75000"/>
                  </a:schemeClr>
                </a:solidFill>
              </a:rPr>
              <a:t>The JCI Performance Efficiency Award (JCIPEA)</a:t>
            </a:r>
            <a:r>
              <a:rPr lang="en-US" sz="2300" dirty="0" smtClean="0">
                <a:solidFill>
                  <a:schemeClr val="accent2">
                    <a:lumMod val="75000"/>
                  </a:schemeClr>
                </a:solidFill>
              </a:rPr>
              <a:t> was created to </a:t>
            </a:r>
            <a:r>
              <a:rPr lang="en-US" sz="2300" b="1" dirty="0" smtClean="0">
                <a:solidFill>
                  <a:schemeClr val="accent2">
                    <a:lumMod val="75000"/>
                  </a:schemeClr>
                </a:solidFill>
              </a:rPr>
              <a:t>ensure that Local Organizations are providing a balanced environment </a:t>
            </a:r>
            <a:r>
              <a:rPr lang="en-US" sz="2300" dirty="0" smtClean="0">
                <a:solidFill>
                  <a:schemeClr val="accent2">
                    <a:lumMod val="75000"/>
                  </a:schemeClr>
                </a:solidFill>
              </a:rPr>
              <a:t>to </a:t>
            </a:r>
            <a:r>
              <a:rPr lang="en-US" sz="2300" b="1" dirty="0" smtClean="0">
                <a:solidFill>
                  <a:schemeClr val="accent2">
                    <a:lumMod val="75000"/>
                  </a:schemeClr>
                </a:solidFill>
              </a:rPr>
              <a:t>support active citizens </a:t>
            </a:r>
            <a:r>
              <a:rPr lang="en-US" sz="2300" dirty="0" smtClean="0">
                <a:solidFill>
                  <a:schemeClr val="accent2">
                    <a:lumMod val="75000"/>
                  </a:schemeClr>
                </a:solidFill>
              </a:rPr>
              <a:t>in their efforts </a:t>
            </a:r>
            <a:r>
              <a:rPr lang="en-US" sz="2300" b="1" dirty="0" smtClean="0">
                <a:solidFill>
                  <a:schemeClr val="accent2">
                    <a:lumMod val="75000"/>
                  </a:schemeClr>
                </a:solidFill>
              </a:rPr>
              <a:t>toward sustainable impact </a:t>
            </a:r>
          </a:p>
          <a:p>
            <a:pPr algn="ctr">
              <a:buNone/>
            </a:pPr>
            <a:endParaRPr lang="en-US" sz="1200" dirty="0" smtClean="0"/>
          </a:p>
          <a:p>
            <a:pPr algn="ctr">
              <a:buNone/>
            </a:pPr>
            <a:r>
              <a:rPr lang="en-US" sz="2300" dirty="0" smtClean="0"/>
              <a:t>It hopes to motivate </a:t>
            </a:r>
            <a:r>
              <a:rPr lang="en-US" sz="2300" dirty="0"/>
              <a:t>local organizations </a:t>
            </a:r>
            <a:r>
              <a:rPr lang="en-US" sz="2300" dirty="0" smtClean="0"/>
              <a:t>to:</a:t>
            </a:r>
          </a:p>
          <a:p>
            <a:pPr algn="ctr">
              <a:spcBef>
                <a:spcPts val="0"/>
              </a:spcBef>
            </a:pPr>
            <a:r>
              <a:rPr lang="en-US" sz="2000" i="1" dirty="0" smtClean="0"/>
              <a:t>participate in the implementation </a:t>
            </a:r>
            <a:r>
              <a:rPr lang="en-US" sz="2000" i="1" dirty="0"/>
              <a:t>of national </a:t>
            </a:r>
            <a:r>
              <a:rPr lang="en-US" sz="2000" i="1" dirty="0" smtClean="0"/>
              <a:t>programs and its recognition thereof</a:t>
            </a:r>
          </a:p>
          <a:p>
            <a:pPr algn="ctr">
              <a:spcBef>
                <a:spcPts val="0"/>
              </a:spcBef>
            </a:pPr>
            <a:r>
              <a:rPr lang="en-US" sz="2000" i="1" dirty="0" smtClean="0"/>
              <a:t>organize </a:t>
            </a:r>
            <a:r>
              <a:rPr lang="en-US" sz="2000" i="1" dirty="0"/>
              <a:t>official</a:t>
            </a:r>
            <a:r>
              <a:rPr lang="en-US" sz="2000" i="1" dirty="0" smtClean="0"/>
              <a:t> and other trainings </a:t>
            </a:r>
            <a:r>
              <a:rPr lang="en-US" sz="2000" i="1" dirty="0"/>
              <a:t>courses,</a:t>
            </a:r>
          </a:p>
          <a:p>
            <a:pPr algn="ctr">
              <a:spcBef>
                <a:spcPts val="0"/>
              </a:spcBef>
            </a:pPr>
            <a:r>
              <a:rPr lang="en-US" sz="2000" i="1" dirty="0"/>
              <a:t> </a:t>
            </a:r>
            <a:r>
              <a:rPr lang="en-US" sz="2000" i="1" dirty="0" smtClean="0"/>
              <a:t>promote of JCI</a:t>
            </a:r>
          </a:p>
          <a:p>
            <a:pPr algn="ctr">
              <a:spcBef>
                <a:spcPts val="0"/>
              </a:spcBef>
            </a:pPr>
            <a:r>
              <a:rPr lang="en-US" sz="2000" i="1" dirty="0" smtClean="0"/>
              <a:t>attend conferences and key organizational meetings</a:t>
            </a:r>
          </a:p>
          <a:p>
            <a:pPr algn="ctr">
              <a:spcBef>
                <a:spcPts val="0"/>
              </a:spcBef>
            </a:pPr>
            <a:r>
              <a:rPr lang="en-US" sz="2000" i="1" dirty="0" smtClean="0"/>
              <a:t>comply with administrative </a:t>
            </a:r>
            <a:r>
              <a:rPr lang="en-US" sz="2000" i="1" dirty="0"/>
              <a:t>reports</a:t>
            </a:r>
            <a:r>
              <a:rPr lang="en-US" sz="2000" i="1" dirty="0" smtClean="0"/>
              <a:t> and documentation</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 name="Title 3"/>
          <p:cNvSpPr>
            <a:spLocks noGrp="1"/>
          </p:cNvSpPr>
          <p:nvPr>
            <p:ph type="title"/>
          </p:nvPr>
        </p:nvSpPr>
        <p:spPr>
          <a:xfrm>
            <a:off x="304800" y="274638"/>
            <a:ext cx="5486400" cy="944562"/>
          </a:xfrm>
        </p:spPr>
        <p:txBody>
          <a:bodyPr/>
          <a:lstStyle/>
          <a:p>
            <a:pPr algn="l"/>
            <a:r>
              <a:rPr lang="en-US" dirty="0" smtClean="0"/>
              <a:t>COMPONENTS</a:t>
            </a:r>
            <a:endParaRPr lang="en-US" dirty="0"/>
          </a:p>
        </p:txBody>
      </p:sp>
      <p:grpSp>
        <p:nvGrpSpPr>
          <p:cNvPr id="55" name="Group 54"/>
          <p:cNvGrpSpPr/>
          <p:nvPr/>
        </p:nvGrpSpPr>
        <p:grpSpPr>
          <a:xfrm>
            <a:off x="2097358" y="2580820"/>
            <a:ext cx="5029199" cy="518422"/>
            <a:chOff x="3546955" y="0"/>
            <a:chExt cx="1745288" cy="816557"/>
          </a:xfrm>
          <a:scene3d>
            <a:camera prst="orthographicFront">
              <a:rot lat="0" lon="0" rev="0"/>
            </a:camera>
            <a:lightRig rig="contrasting" dir="t">
              <a:rot lat="0" lon="0" rev="1200000"/>
            </a:lightRig>
          </a:scene3d>
        </p:grpSpPr>
        <p:sp>
          <p:nvSpPr>
            <p:cNvPr id="56" name="Rounded Rectangle 55"/>
            <p:cNvSpPr/>
            <p:nvPr/>
          </p:nvSpPr>
          <p:spPr>
            <a:xfrm>
              <a:off x="3546955" y="0"/>
              <a:ext cx="1745288" cy="816557"/>
            </a:xfrm>
            <a:prstGeom prst="roundRect">
              <a:avLst>
                <a:gd name="adj" fmla="val 10000"/>
              </a:avLst>
            </a:prstGeom>
            <a:solidFill>
              <a:schemeClr val="bg2"/>
            </a:solidFill>
            <a:sp3d contourW="19050" prstMaterial="metal">
              <a:bevelT w="88900" h="203200"/>
              <a:bevelB w="165100" h="254000"/>
            </a:sp3d>
          </p:spPr>
          <p:style>
            <a:lnRef idx="0">
              <a:schemeClr val="lt1">
                <a:hueOff val="0"/>
                <a:satOff val="0"/>
                <a:lumOff val="0"/>
                <a:alphaOff val="0"/>
              </a:schemeClr>
            </a:lnRef>
            <a:fillRef idx="1">
              <a:schemeClr val="accent4">
                <a:hueOff val="0"/>
                <a:satOff val="0"/>
                <a:lumOff val="0"/>
                <a:alphaOff val="0"/>
              </a:schemeClr>
            </a:fillRef>
            <a:effectRef idx="1">
              <a:schemeClr val="accent4">
                <a:hueOff val="0"/>
                <a:satOff val="0"/>
                <a:lumOff val="0"/>
                <a:alphaOff val="0"/>
              </a:schemeClr>
            </a:effectRef>
            <a:fontRef idx="minor">
              <a:schemeClr val="lt1"/>
            </a:fontRef>
          </p:style>
        </p:sp>
        <p:sp>
          <p:nvSpPr>
            <p:cNvPr id="57" name="Rounded Rectangle 4"/>
            <p:cNvSpPr/>
            <p:nvPr/>
          </p:nvSpPr>
          <p:spPr>
            <a:xfrm>
              <a:off x="3570871" y="71236"/>
              <a:ext cx="1697456" cy="72140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b="1" dirty="0" smtClean="0"/>
                <a:t>I am for Positive Change</a:t>
              </a:r>
              <a:endParaRPr lang="en-US" sz="2000" b="1" kern="1200" dirty="0" smtClean="0"/>
            </a:p>
          </p:txBody>
        </p:sp>
      </p:grpSp>
      <p:sp>
        <p:nvSpPr>
          <p:cNvPr id="58" name="Straight Connector 5"/>
          <p:cNvSpPr/>
          <p:nvPr/>
        </p:nvSpPr>
        <p:spPr>
          <a:xfrm>
            <a:off x="1053256" y="3103313"/>
            <a:ext cx="3542936" cy="117174"/>
          </a:xfrm>
          <a:custGeom>
            <a:avLst/>
            <a:gdLst/>
            <a:ahLst/>
            <a:cxnLst/>
            <a:rect l="0" t="0" r="0" b="0"/>
            <a:pathLst>
              <a:path>
                <a:moveTo>
                  <a:pt x="3542936" y="0"/>
                </a:moveTo>
                <a:lnTo>
                  <a:pt x="3542936" y="77042"/>
                </a:lnTo>
                <a:lnTo>
                  <a:pt x="0" y="77042"/>
                </a:lnTo>
                <a:lnTo>
                  <a:pt x="0" y="154084"/>
                </a:lnTo>
              </a:path>
            </a:pathLst>
          </a:custGeom>
          <a:noFill/>
          <a:scene3d>
            <a:camera prst="orthographicFront">
              <a:rot lat="0" lon="0" rev="0"/>
            </a:camera>
            <a:lightRig rig="contrasting" dir="t">
              <a:rot lat="0" lon="0" rev="1200000"/>
            </a:lightRig>
          </a:scene3d>
          <a:sp3d z="-110000"/>
        </p:spPr>
        <p:style>
          <a:lnRef idx="2">
            <a:schemeClr val="accent6">
              <a:hueOff val="0"/>
              <a:satOff val="0"/>
              <a:lumOff val="0"/>
              <a:alphaOff val="0"/>
            </a:schemeClr>
          </a:lnRef>
          <a:fillRef idx="0">
            <a:scrgbClr r="0" g="0" b="0"/>
          </a:fillRef>
          <a:effectRef idx="0">
            <a:schemeClr val="accent6">
              <a:tint val="90000"/>
              <a:hueOff val="0"/>
              <a:satOff val="0"/>
              <a:lumOff val="0"/>
              <a:alphaOff val="0"/>
            </a:schemeClr>
          </a:effectRef>
          <a:fontRef idx="minor">
            <a:schemeClr val="tx1">
              <a:hueOff val="0"/>
              <a:satOff val="0"/>
              <a:lumOff val="0"/>
              <a:alphaOff val="0"/>
            </a:schemeClr>
          </a:fontRef>
        </p:style>
      </p:sp>
      <p:grpSp>
        <p:nvGrpSpPr>
          <p:cNvPr id="59" name="Group 58"/>
          <p:cNvGrpSpPr/>
          <p:nvPr/>
        </p:nvGrpSpPr>
        <p:grpSpPr>
          <a:xfrm>
            <a:off x="180612" y="3418022"/>
            <a:ext cx="1745288" cy="535320"/>
            <a:chOff x="4019" y="970642"/>
            <a:chExt cx="1745288" cy="703951"/>
          </a:xfrm>
          <a:scene3d>
            <a:camera prst="orthographicFront">
              <a:rot lat="0" lon="0" rev="0"/>
            </a:camera>
            <a:lightRig rig="contrasting" dir="t">
              <a:rot lat="0" lon="0" rev="1200000"/>
            </a:lightRig>
          </a:scene3d>
        </p:grpSpPr>
        <p:sp>
          <p:nvSpPr>
            <p:cNvPr id="60" name="Rounded Rectangle 59"/>
            <p:cNvSpPr/>
            <p:nvPr/>
          </p:nvSpPr>
          <p:spPr>
            <a:xfrm>
              <a:off x="4019" y="970642"/>
              <a:ext cx="1745288" cy="703951"/>
            </a:xfrm>
            <a:prstGeom prst="roundRect">
              <a:avLst>
                <a:gd name="adj" fmla="val 10000"/>
              </a:avLst>
            </a:prstGeom>
            <a:sp3d contourW="19050" prstMaterial="metal">
              <a:bevelT w="88900" h="203200"/>
              <a:bevelB w="165100" h="254000"/>
            </a:sp3d>
          </p:spPr>
          <p:style>
            <a:lnRef idx="0">
              <a:schemeClr val="lt1">
                <a:hueOff val="0"/>
                <a:satOff val="0"/>
                <a:lumOff val="0"/>
                <a:alphaOff val="0"/>
              </a:schemeClr>
            </a:lnRef>
            <a:fillRef idx="1">
              <a:schemeClr val="accent6">
                <a:hueOff val="0"/>
                <a:satOff val="0"/>
                <a:lumOff val="0"/>
                <a:alphaOff val="0"/>
              </a:schemeClr>
            </a:fillRef>
            <a:effectRef idx="1">
              <a:schemeClr val="accent6">
                <a:hueOff val="0"/>
                <a:satOff val="0"/>
                <a:lumOff val="0"/>
                <a:alphaOff val="0"/>
              </a:schemeClr>
            </a:effectRef>
            <a:fontRef idx="minor">
              <a:schemeClr val="lt1"/>
            </a:fontRef>
          </p:style>
        </p:sp>
        <p:sp>
          <p:nvSpPr>
            <p:cNvPr id="61" name="Rounded Rectangle 7"/>
            <p:cNvSpPr/>
            <p:nvPr/>
          </p:nvSpPr>
          <p:spPr>
            <a:xfrm>
              <a:off x="24637" y="991260"/>
              <a:ext cx="1704052" cy="66271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600" b="1" kern="1200" dirty="0" smtClean="0"/>
                <a:t>IMPACT</a:t>
              </a:r>
              <a:endParaRPr lang="en-US" sz="1600" b="1" kern="1200" dirty="0"/>
            </a:p>
          </p:txBody>
        </p:sp>
      </p:grpSp>
      <p:sp>
        <p:nvSpPr>
          <p:cNvPr id="62" name="Straight Connector 8"/>
          <p:cNvSpPr/>
          <p:nvPr/>
        </p:nvSpPr>
        <p:spPr>
          <a:xfrm>
            <a:off x="2824724" y="3103313"/>
            <a:ext cx="1771468" cy="117174"/>
          </a:xfrm>
          <a:custGeom>
            <a:avLst/>
            <a:gdLst/>
            <a:ahLst/>
            <a:cxnLst/>
            <a:rect l="0" t="0" r="0" b="0"/>
            <a:pathLst>
              <a:path>
                <a:moveTo>
                  <a:pt x="1771468" y="0"/>
                </a:moveTo>
                <a:lnTo>
                  <a:pt x="1771468" y="77042"/>
                </a:lnTo>
                <a:lnTo>
                  <a:pt x="0" y="77042"/>
                </a:lnTo>
                <a:lnTo>
                  <a:pt x="0" y="154084"/>
                </a:lnTo>
              </a:path>
            </a:pathLst>
          </a:custGeom>
          <a:noFill/>
          <a:scene3d>
            <a:camera prst="orthographicFront">
              <a:rot lat="0" lon="0" rev="0"/>
            </a:camera>
            <a:lightRig rig="contrasting" dir="t">
              <a:rot lat="0" lon="0" rev="1200000"/>
            </a:lightRig>
          </a:scene3d>
          <a:sp3d z="-110000"/>
        </p:spPr>
        <p:style>
          <a:lnRef idx="2">
            <a:schemeClr val="accent6">
              <a:hueOff val="0"/>
              <a:satOff val="0"/>
              <a:lumOff val="0"/>
              <a:alphaOff val="0"/>
            </a:schemeClr>
          </a:lnRef>
          <a:fillRef idx="0">
            <a:scrgbClr r="0" g="0" b="0"/>
          </a:fillRef>
          <a:effectRef idx="0">
            <a:schemeClr val="accent6">
              <a:tint val="90000"/>
              <a:hueOff val="0"/>
              <a:satOff val="0"/>
              <a:lumOff val="0"/>
              <a:alphaOff val="0"/>
            </a:schemeClr>
          </a:effectRef>
          <a:fontRef idx="minor">
            <a:schemeClr val="tx1">
              <a:hueOff val="0"/>
              <a:satOff val="0"/>
              <a:lumOff val="0"/>
              <a:alphaOff val="0"/>
            </a:schemeClr>
          </a:fontRef>
        </p:style>
      </p:sp>
      <p:grpSp>
        <p:nvGrpSpPr>
          <p:cNvPr id="63" name="Group 62"/>
          <p:cNvGrpSpPr/>
          <p:nvPr/>
        </p:nvGrpSpPr>
        <p:grpSpPr>
          <a:xfrm>
            <a:off x="1952080" y="3418022"/>
            <a:ext cx="1745288" cy="535320"/>
            <a:chOff x="1775487" y="970642"/>
            <a:chExt cx="1745288" cy="703951"/>
          </a:xfrm>
          <a:scene3d>
            <a:camera prst="orthographicFront">
              <a:rot lat="0" lon="0" rev="0"/>
            </a:camera>
            <a:lightRig rig="contrasting" dir="t">
              <a:rot lat="0" lon="0" rev="1200000"/>
            </a:lightRig>
          </a:scene3d>
        </p:grpSpPr>
        <p:sp>
          <p:nvSpPr>
            <p:cNvPr id="64" name="Rounded Rectangle 63"/>
            <p:cNvSpPr/>
            <p:nvPr/>
          </p:nvSpPr>
          <p:spPr>
            <a:xfrm>
              <a:off x="1775487" y="970642"/>
              <a:ext cx="1745288" cy="703951"/>
            </a:xfrm>
            <a:prstGeom prst="roundRect">
              <a:avLst>
                <a:gd name="adj" fmla="val 10000"/>
              </a:avLst>
            </a:prstGeom>
            <a:sp3d contourW="19050" prstMaterial="metal">
              <a:bevelT w="88900" h="203200"/>
              <a:bevelB w="165100" h="254000"/>
            </a:sp3d>
          </p:spPr>
          <p:style>
            <a:lnRef idx="0">
              <a:schemeClr val="lt1">
                <a:hueOff val="0"/>
                <a:satOff val="0"/>
                <a:lumOff val="0"/>
                <a:alphaOff val="0"/>
              </a:schemeClr>
            </a:lnRef>
            <a:fillRef idx="1">
              <a:schemeClr val="accent6">
                <a:hueOff val="0"/>
                <a:satOff val="0"/>
                <a:lumOff val="0"/>
                <a:alphaOff val="0"/>
              </a:schemeClr>
            </a:fillRef>
            <a:effectRef idx="1">
              <a:schemeClr val="accent6">
                <a:hueOff val="0"/>
                <a:satOff val="0"/>
                <a:lumOff val="0"/>
                <a:alphaOff val="0"/>
              </a:schemeClr>
            </a:effectRef>
            <a:fontRef idx="minor">
              <a:schemeClr val="lt1"/>
            </a:fontRef>
          </p:style>
        </p:sp>
        <p:sp>
          <p:nvSpPr>
            <p:cNvPr id="65" name="Rounded Rectangle 10"/>
            <p:cNvSpPr/>
            <p:nvPr/>
          </p:nvSpPr>
          <p:spPr>
            <a:xfrm>
              <a:off x="1796105" y="991260"/>
              <a:ext cx="1704052" cy="66271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600" b="1" kern="1200" dirty="0" smtClean="0"/>
                <a:t>MOTIVATE</a:t>
              </a:r>
              <a:endParaRPr lang="en-US" sz="1600" b="1" kern="1200" dirty="0"/>
            </a:p>
          </p:txBody>
        </p:sp>
      </p:grpSp>
      <p:sp>
        <p:nvSpPr>
          <p:cNvPr id="66" name="Straight Connector 11"/>
          <p:cNvSpPr/>
          <p:nvPr/>
        </p:nvSpPr>
        <p:spPr>
          <a:xfrm>
            <a:off x="4550473" y="3103313"/>
            <a:ext cx="91440" cy="117174"/>
          </a:xfrm>
          <a:custGeom>
            <a:avLst/>
            <a:gdLst/>
            <a:ahLst/>
            <a:cxnLst/>
            <a:rect l="0" t="0" r="0" b="0"/>
            <a:pathLst>
              <a:path>
                <a:moveTo>
                  <a:pt x="45720" y="0"/>
                </a:moveTo>
                <a:lnTo>
                  <a:pt x="45720" y="154084"/>
                </a:lnTo>
              </a:path>
            </a:pathLst>
          </a:custGeom>
          <a:noFill/>
          <a:scene3d>
            <a:camera prst="orthographicFront">
              <a:rot lat="0" lon="0" rev="0"/>
            </a:camera>
            <a:lightRig rig="contrasting" dir="t">
              <a:rot lat="0" lon="0" rev="1200000"/>
            </a:lightRig>
          </a:scene3d>
          <a:sp3d z="-110000"/>
        </p:spPr>
        <p:style>
          <a:lnRef idx="2">
            <a:schemeClr val="accent6">
              <a:hueOff val="0"/>
              <a:satOff val="0"/>
              <a:lumOff val="0"/>
              <a:alphaOff val="0"/>
            </a:schemeClr>
          </a:lnRef>
          <a:fillRef idx="0">
            <a:scrgbClr r="0" g="0" b="0"/>
          </a:fillRef>
          <a:effectRef idx="0">
            <a:schemeClr val="accent6">
              <a:tint val="90000"/>
              <a:hueOff val="0"/>
              <a:satOff val="0"/>
              <a:lumOff val="0"/>
              <a:alphaOff val="0"/>
            </a:schemeClr>
          </a:effectRef>
          <a:fontRef idx="minor">
            <a:schemeClr val="tx1">
              <a:hueOff val="0"/>
              <a:satOff val="0"/>
              <a:lumOff val="0"/>
              <a:alphaOff val="0"/>
            </a:schemeClr>
          </a:fontRef>
        </p:style>
      </p:sp>
      <p:grpSp>
        <p:nvGrpSpPr>
          <p:cNvPr id="67" name="Group 66"/>
          <p:cNvGrpSpPr/>
          <p:nvPr/>
        </p:nvGrpSpPr>
        <p:grpSpPr>
          <a:xfrm>
            <a:off x="3723548" y="3418022"/>
            <a:ext cx="1745288" cy="535320"/>
            <a:chOff x="3546955" y="970642"/>
            <a:chExt cx="1745288" cy="703951"/>
          </a:xfrm>
          <a:scene3d>
            <a:camera prst="orthographicFront">
              <a:rot lat="0" lon="0" rev="0"/>
            </a:camera>
            <a:lightRig rig="contrasting" dir="t">
              <a:rot lat="0" lon="0" rev="1200000"/>
            </a:lightRig>
          </a:scene3d>
        </p:grpSpPr>
        <p:sp>
          <p:nvSpPr>
            <p:cNvPr id="68" name="Rounded Rectangle 67"/>
            <p:cNvSpPr/>
            <p:nvPr/>
          </p:nvSpPr>
          <p:spPr>
            <a:xfrm>
              <a:off x="3546955" y="970642"/>
              <a:ext cx="1745288" cy="703951"/>
            </a:xfrm>
            <a:prstGeom prst="roundRect">
              <a:avLst>
                <a:gd name="adj" fmla="val 10000"/>
              </a:avLst>
            </a:prstGeom>
            <a:sp3d contourW="19050" prstMaterial="metal">
              <a:bevelT w="88900" h="203200"/>
              <a:bevelB w="165100" h="254000"/>
            </a:sp3d>
          </p:spPr>
          <p:style>
            <a:lnRef idx="0">
              <a:schemeClr val="lt1">
                <a:hueOff val="0"/>
                <a:satOff val="0"/>
                <a:lumOff val="0"/>
                <a:alphaOff val="0"/>
              </a:schemeClr>
            </a:lnRef>
            <a:fillRef idx="1">
              <a:schemeClr val="accent6">
                <a:hueOff val="0"/>
                <a:satOff val="0"/>
                <a:lumOff val="0"/>
                <a:alphaOff val="0"/>
              </a:schemeClr>
            </a:fillRef>
            <a:effectRef idx="1">
              <a:schemeClr val="accent6">
                <a:hueOff val="0"/>
                <a:satOff val="0"/>
                <a:lumOff val="0"/>
                <a:alphaOff val="0"/>
              </a:schemeClr>
            </a:effectRef>
            <a:fontRef idx="minor">
              <a:schemeClr val="lt1"/>
            </a:fontRef>
          </p:style>
        </p:sp>
        <p:sp>
          <p:nvSpPr>
            <p:cNvPr id="69" name="Rounded Rectangle 13"/>
            <p:cNvSpPr/>
            <p:nvPr/>
          </p:nvSpPr>
          <p:spPr>
            <a:xfrm>
              <a:off x="3567573" y="991260"/>
              <a:ext cx="1704052" cy="66271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600" b="1" kern="1200" dirty="0" smtClean="0"/>
                <a:t>INVEST</a:t>
              </a:r>
              <a:endParaRPr lang="en-US" sz="1600" b="1" kern="1200" dirty="0"/>
            </a:p>
          </p:txBody>
        </p:sp>
      </p:grpSp>
      <p:sp>
        <p:nvSpPr>
          <p:cNvPr id="70" name="Straight Connector 14"/>
          <p:cNvSpPr/>
          <p:nvPr/>
        </p:nvSpPr>
        <p:spPr>
          <a:xfrm>
            <a:off x="4596193" y="3103313"/>
            <a:ext cx="1771468" cy="117174"/>
          </a:xfrm>
          <a:custGeom>
            <a:avLst/>
            <a:gdLst/>
            <a:ahLst/>
            <a:cxnLst/>
            <a:rect l="0" t="0" r="0" b="0"/>
            <a:pathLst>
              <a:path>
                <a:moveTo>
                  <a:pt x="0" y="0"/>
                </a:moveTo>
                <a:lnTo>
                  <a:pt x="0" y="77042"/>
                </a:lnTo>
                <a:lnTo>
                  <a:pt x="1771468" y="77042"/>
                </a:lnTo>
                <a:lnTo>
                  <a:pt x="1771468" y="154084"/>
                </a:lnTo>
              </a:path>
            </a:pathLst>
          </a:custGeom>
          <a:noFill/>
          <a:scene3d>
            <a:camera prst="orthographicFront">
              <a:rot lat="0" lon="0" rev="0"/>
            </a:camera>
            <a:lightRig rig="contrasting" dir="t">
              <a:rot lat="0" lon="0" rev="1200000"/>
            </a:lightRig>
          </a:scene3d>
          <a:sp3d z="-110000"/>
        </p:spPr>
        <p:style>
          <a:lnRef idx="2">
            <a:schemeClr val="accent6">
              <a:hueOff val="0"/>
              <a:satOff val="0"/>
              <a:lumOff val="0"/>
              <a:alphaOff val="0"/>
            </a:schemeClr>
          </a:lnRef>
          <a:fillRef idx="0">
            <a:scrgbClr r="0" g="0" b="0"/>
          </a:fillRef>
          <a:effectRef idx="0">
            <a:schemeClr val="accent6">
              <a:tint val="90000"/>
              <a:hueOff val="0"/>
              <a:satOff val="0"/>
              <a:lumOff val="0"/>
              <a:alphaOff val="0"/>
            </a:schemeClr>
          </a:effectRef>
          <a:fontRef idx="minor">
            <a:schemeClr val="tx1">
              <a:hueOff val="0"/>
              <a:satOff val="0"/>
              <a:lumOff val="0"/>
              <a:alphaOff val="0"/>
            </a:schemeClr>
          </a:fontRef>
        </p:style>
      </p:sp>
      <p:grpSp>
        <p:nvGrpSpPr>
          <p:cNvPr id="71" name="Group 70"/>
          <p:cNvGrpSpPr/>
          <p:nvPr/>
        </p:nvGrpSpPr>
        <p:grpSpPr>
          <a:xfrm>
            <a:off x="5495016" y="3418022"/>
            <a:ext cx="1745288" cy="535320"/>
            <a:chOff x="5318423" y="970642"/>
            <a:chExt cx="1745288" cy="703951"/>
          </a:xfrm>
          <a:scene3d>
            <a:camera prst="orthographicFront">
              <a:rot lat="0" lon="0" rev="0"/>
            </a:camera>
            <a:lightRig rig="contrasting" dir="t">
              <a:rot lat="0" lon="0" rev="1200000"/>
            </a:lightRig>
          </a:scene3d>
        </p:grpSpPr>
        <p:sp>
          <p:nvSpPr>
            <p:cNvPr id="72" name="Rounded Rectangle 71"/>
            <p:cNvSpPr/>
            <p:nvPr/>
          </p:nvSpPr>
          <p:spPr>
            <a:xfrm>
              <a:off x="5318423" y="970642"/>
              <a:ext cx="1745288" cy="703951"/>
            </a:xfrm>
            <a:prstGeom prst="roundRect">
              <a:avLst>
                <a:gd name="adj" fmla="val 10000"/>
              </a:avLst>
            </a:prstGeom>
            <a:sp3d contourW="19050" prstMaterial="metal">
              <a:bevelT w="88900" h="203200"/>
              <a:bevelB w="165100" h="254000"/>
            </a:sp3d>
          </p:spPr>
          <p:style>
            <a:lnRef idx="0">
              <a:schemeClr val="lt1">
                <a:hueOff val="0"/>
                <a:satOff val="0"/>
                <a:lumOff val="0"/>
                <a:alphaOff val="0"/>
              </a:schemeClr>
            </a:lnRef>
            <a:fillRef idx="1">
              <a:schemeClr val="accent6">
                <a:hueOff val="0"/>
                <a:satOff val="0"/>
                <a:lumOff val="0"/>
                <a:alphaOff val="0"/>
              </a:schemeClr>
            </a:fillRef>
            <a:effectRef idx="1">
              <a:schemeClr val="accent6">
                <a:hueOff val="0"/>
                <a:satOff val="0"/>
                <a:lumOff val="0"/>
                <a:alphaOff val="0"/>
              </a:schemeClr>
            </a:effectRef>
            <a:fontRef idx="minor">
              <a:schemeClr val="lt1"/>
            </a:fontRef>
          </p:style>
        </p:sp>
        <p:sp>
          <p:nvSpPr>
            <p:cNvPr id="73" name="Rounded Rectangle 16"/>
            <p:cNvSpPr/>
            <p:nvPr/>
          </p:nvSpPr>
          <p:spPr>
            <a:xfrm>
              <a:off x="5339041" y="991260"/>
              <a:ext cx="1704052" cy="66271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600" b="1" kern="1200" dirty="0" smtClean="0"/>
                <a:t>COLLABORATE</a:t>
              </a:r>
              <a:endParaRPr lang="en-US" sz="1600" b="1" kern="1200" dirty="0"/>
            </a:p>
          </p:txBody>
        </p:sp>
      </p:grpSp>
      <p:sp>
        <p:nvSpPr>
          <p:cNvPr id="74" name="Straight Connector 17"/>
          <p:cNvSpPr/>
          <p:nvPr/>
        </p:nvSpPr>
        <p:spPr>
          <a:xfrm>
            <a:off x="4596193" y="3103313"/>
            <a:ext cx="3542936" cy="117174"/>
          </a:xfrm>
          <a:custGeom>
            <a:avLst/>
            <a:gdLst/>
            <a:ahLst/>
            <a:cxnLst/>
            <a:rect l="0" t="0" r="0" b="0"/>
            <a:pathLst>
              <a:path>
                <a:moveTo>
                  <a:pt x="0" y="0"/>
                </a:moveTo>
                <a:lnTo>
                  <a:pt x="0" y="77042"/>
                </a:lnTo>
                <a:lnTo>
                  <a:pt x="3542936" y="77042"/>
                </a:lnTo>
                <a:lnTo>
                  <a:pt x="3542936" y="154084"/>
                </a:lnTo>
              </a:path>
            </a:pathLst>
          </a:custGeom>
          <a:noFill/>
          <a:scene3d>
            <a:camera prst="orthographicFront">
              <a:rot lat="0" lon="0" rev="0"/>
            </a:camera>
            <a:lightRig rig="contrasting" dir="t">
              <a:rot lat="0" lon="0" rev="1200000"/>
            </a:lightRig>
          </a:scene3d>
          <a:sp3d z="-110000"/>
        </p:spPr>
        <p:style>
          <a:lnRef idx="2">
            <a:schemeClr val="accent6">
              <a:hueOff val="0"/>
              <a:satOff val="0"/>
              <a:lumOff val="0"/>
              <a:alphaOff val="0"/>
            </a:schemeClr>
          </a:lnRef>
          <a:fillRef idx="0">
            <a:scrgbClr r="0" g="0" b="0"/>
          </a:fillRef>
          <a:effectRef idx="0">
            <a:schemeClr val="accent6">
              <a:tint val="90000"/>
              <a:hueOff val="0"/>
              <a:satOff val="0"/>
              <a:lumOff val="0"/>
              <a:alphaOff val="0"/>
            </a:schemeClr>
          </a:effectRef>
          <a:fontRef idx="minor">
            <a:schemeClr val="tx1">
              <a:hueOff val="0"/>
              <a:satOff val="0"/>
              <a:lumOff val="0"/>
              <a:alphaOff val="0"/>
            </a:schemeClr>
          </a:fontRef>
        </p:style>
      </p:sp>
      <p:grpSp>
        <p:nvGrpSpPr>
          <p:cNvPr id="75" name="Group 74"/>
          <p:cNvGrpSpPr/>
          <p:nvPr/>
        </p:nvGrpSpPr>
        <p:grpSpPr>
          <a:xfrm>
            <a:off x="7266484" y="3418022"/>
            <a:ext cx="1745288" cy="535320"/>
            <a:chOff x="7089891" y="970642"/>
            <a:chExt cx="1745288" cy="703951"/>
          </a:xfrm>
          <a:scene3d>
            <a:camera prst="orthographicFront">
              <a:rot lat="0" lon="0" rev="0"/>
            </a:camera>
            <a:lightRig rig="contrasting" dir="t">
              <a:rot lat="0" lon="0" rev="1200000"/>
            </a:lightRig>
          </a:scene3d>
        </p:grpSpPr>
        <p:sp>
          <p:nvSpPr>
            <p:cNvPr id="76" name="Rounded Rectangle 75"/>
            <p:cNvSpPr/>
            <p:nvPr/>
          </p:nvSpPr>
          <p:spPr>
            <a:xfrm>
              <a:off x="7089891" y="970642"/>
              <a:ext cx="1745288" cy="703951"/>
            </a:xfrm>
            <a:prstGeom prst="roundRect">
              <a:avLst>
                <a:gd name="adj" fmla="val 10000"/>
              </a:avLst>
            </a:prstGeom>
            <a:sp3d contourW="19050" prstMaterial="metal">
              <a:bevelT w="88900" h="203200"/>
              <a:bevelB w="165100" h="254000"/>
            </a:sp3d>
          </p:spPr>
          <p:style>
            <a:lnRef idx="0">
              <a:schemeClr val="lt1">
                <a:hueOff val="0"/>
                <a:satOff val="0"/>
                <a:lumOff val="0"/>
                <a:alphaOff val="0"/>
              </a:schemeClr>
            </a:lnRef>
            <a:fillRef idx="1">
              <a:schemeClr val="accent6">
                <a:hueOff val="0"/>
                <a:satOff val="0"/>
                <a:lumOff val="0"/>
                <a:alphaOff val="0"/>
              </a:schemeClr>
            </a:fillRef>
            <a:effectRef idx="1">
              <a:schemeClr val="accent6">
                <a:hueOff val="0"/>
                <a:satOff val="0"/>
                <a:lumOff val="0"/>
                <a:alphaOff val="0"/>
              </a:schemeClr>
            </a:effectRef>
            <a:fontRef idx="minor">
              <a:schemeClr val="lt1"/>
            </a:fontRef>
          </p:style>
        </p:sp>
        <p:sp>
          <p:nvSpPr>
            <p:cNvPr id="77" name="Rounded Rectangle 19"/>
            <p:cNvSpPr/>
            <p:nvPr/>
          </p:nvSpPr>
          <p:spPr>
            <a:xfrm>
              <a:off x="7110509" y="991260"/>
              <a:ext cx="1704052" cy="662715"/>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600" b="1" kern="1200" dirty="0" smtClean="0"/>
                <a:t>CONNECT</a:t>
              </a:r>
              <a:endParaRPr lang="en-US" sz="1600" b="1" kern="1200" dirty="0"/>
            </a:p>
          </p:txBody>
        </p:sp>
      </p:grpSp>
      <p:sp>
        <p:nvSpPr>
          <p:cNvPr id="78" name="Rectangle 77"/>
          <p:cNvSpPr/>
          <p:nvPr/>
        </p:nvSpPr>
        <p:spPr>
          <a:xfrm>
            <a:off x="201230" y="4089976"/>
            <a:ext cx="1591329" cy="1815882"/>
          </a:xfrm>
          <a:prstGeom prst="rect">
            <a:avLst/>
          </a:prstGeom>
        </p:spPr>
        <p:txBody>
          <a:bodyPr wrap="square">
            <a:spAutoFit/>
          </a:bodyPr>
          <a:lstStyle/>
          <a:p>
            <a:pPr lvl="0">
              <a:buFont typeface="Wingdings" charset="2"/>
              <a:buChar char="ü"/>
            </a:pPr>
            <a:r>
              <a:rPr lang="en-US" sz="1400" dirty="0" smtClean="0"/>
              <a:t>ACF Projects to drive UNMDG</a:t>
            </a:r>
          </a:p>
          <a:p>
            <a:pPr lvl="0">
              <a:buFont typeface="Wingdings" charset="2"/>
              <a:buChar char="ü"/>
            </a:pPr>
            <a:r>
              <a:rPr lang="en-US" sz="1400" dirty="0" smtClean="0"/>
              <a:t>JCIP National Programs</a:t>
            </a:r>
          </a:p>
          <a:p>
            <a:pPr lvl="0">
              <a:buFont typeface="Wingdings" charset="2"/>
              <a:buChar char="ü"/>
            </a:pPr>
            <a:r>
              <a:rPr lang="en-US" sz="1400" dirty="0" smtClean="0"/>
              <a:t>Other Community Impact Programs/Projects</a:t>
            </a:r>
          </a:p>
        </p:txBody>
      </p:sp>
      <p:sp>
        <p:nvSpPr>
          <p:cNvPr id="79" name="Rectangle 78"/>
          <p:cNvSpPr/>
          <p:nvPr/>
        </p:nvSpPr>
        <p:spPr>
          <a:xfrm>
            <a:off x="1972698" y="4064675"/>
            <a:ext cx="1724670" cy="1384995"/>
          </a:xfrm>
          <a:prstGeom prst="rect">
            <a:avLst/>
          </a:prstGeom>
        </p:spPr>
        <p:txBody>
          <a:bodyPr wrap="square">
            <a:spAutoFit/>
          </a:bodyPr>
          <a:lstStyle/>
          <a:p>
            <a:pPr lvl="0">
              <a:buFont typeface="Wingdings" charset="2"/>
              <a:buChar char="ü"/>
            </a:pPr>
            <a:r>
              <a:rPr lang="en-US" sz="1400" dirty="0" smtClean="0"/>
              <a:t>JCI Official Courses</a:t>
            </a:r>
          </a:p>
          <a:p>
            <a:pPr lvl="0">
              <a:buFont typeface="Wingdings" charset="2"/>
              <a:buChar char="ü"/>
            </a:pPr>
            <a:r>
              <a:rPr lang="en-US" sz="1400" dirty="0" smtClean="0"/>
              <a:t>Non-Official Courses</a:t>
            </a:r>
          </a:p>
          <a:p>
            <a:pPr lvl="0">
              <a:buFont typeface="Wingdings" charset="2"/>
              <a:buChar char="ü"/>
            </a:pPr>
            <a:r>
              <a:rPr lang="en-US" sz="1400" dirty="0" smtClean="0"/>
              <a:t>National Training Programs</a:t>
            </a:r>
            <a:endParaRPr lang="en-US" sz="1400" dirty="0"/>
          </a:p>
        </p:txBody>
      </p:sp>
      <p:sp>
        <p:nvSpPr>
          <p:cNvPr id="80" name="Rectangle 79"/>
          <p:cNvSpPr/>
          <p:nvPr/>
        </p:nvSpPr>
        <p:spPr>
          <a:xfrm>
            <a:off x="3763761" y="4089976"/>
            <a:ext cx="1591329" cy="1600438"/>
          </a:xfrm>
          <a:prstGeom prst="rect">
            <a:avLst/>
          </a:prstGeom>
        </p:spPr>
        <p:txBody>
          <a:bodyPr wrap="square">
            <a:spAutoFit/>
          </a:bodyPr>
          <a:lstStyle/>
          <a:p>
            <a:pPr lvl="0">
              <a:buFont typeface="Wingdings" charset="2"/>
              <a:buChar char="ü"/>
            </a:pPr>
            <a:r>
              <a:rPr lang="en-US" sz="1400" dirty="0" smtClean="0"/>
              <a:t>Fundraising Projects</a:t>
            </a:r>
          </a:p>
          <a:p>
            <a:pPr lvl="0">
              <a:buFont typeface="Wingdings" charset="2"/>
              <a:buChar char="ü"/>
            </a:pPr>
            <a:r>
              <a:rPr lang="en-US" sz="1400" dirty="0" smtClean="0"/>
              <a:t>Business and Trade</a:t>
            </a:r>
          </a:p>
          <a:p>
            <a:pPr lvl="0">
              <a:buFont typeface="Wingdings" charset="2"/>
              <a:buChar char="ü"/>
            </a:pPr>
            <a:r>
              <a:rPr lang="en-US" sz="1400" dirty="0" smtClean="0"/>
              <a:t>Other Business Projects</a:t>
            </a:r>
          </a:p>
          <a:p>
            <a:pPr lvl="0">
              <a:buFont typeface="Wingdings" charset="2"/>
              <a:buChar char="ü"/>
            </a:pPr>
            <a:endParaRPr lang="en-US" sz="1400" dirty="0"/>
          </a:p>
        </p:txBody>
      </p:sp>
      <p:sp>
        <p:nvSpPr>
          <p:cNvPr id="81" name="Rectangle 80"/>
          <p:cNvSpPr/>
          <p:nvPr/>
        </p:nvSpPr>
        <p:spPr>
          <a:xfrm>
            <a:off x="5553905" y="4064675"/>
            <a:ext cx="1591329" cy="2031325"/>
          </a:xfrm>
          <a:prstGeom prst="rect">
            <a:avLst/>
          </a:prstGeom>
        </p:spPr>
        <p:txBody>
          <a:bodyPr wrap="square">
            <a:spAutoFit/>
          </a:bodyPr>
          <a:lstStyle/>
          <a:p>
            <a:pPr lvl="0">
              <a:buFont typeface="Wingdings" charset="2"/>
              <a:buChar char="ü"/>
            </a:pPr>
            <a:r>
              <a:rPr lang="en-US" sz="1400" dirty="0" smtClean="0"/>
              <a:t>Meetings and Academies</a:t>
            </a:r>
          </a:p>
          <a:p>
            <a:pPr lvl="0">
              <a:buFont typeface="Wingdings" charset="2"/>
              <a:buChar char="ü"/>
            </a:pPr>
            <a:r>
              <a:rPr lang="en-US" sz="1400" dirty="0" smtClean="0"/>
              <a:t>Local and International Conferences</a:t>
            </a:r>
          </a:p>
          <a:p>
            <a:pPr lvl="0">
              <a:buFont typeface="Wingdings" charset="2"/>
              <a:buChar char="ü"/>
            </a:pPr>
            <a:r>
              <a:rPr lang="en-US" sz="1400" dirty="0" smtClean="0"/>
              <a:t>JCI Philippines Collaboration Programs/Projects</a:t>
            </a:r>
            <a:endParaRPr lang="en-US" sz="1400" dirty="0"/>
          </a:p>
        </p:txBody>
      </p:sp>
      <p:sp>
        <p:nvSpPr>
          <p:cNvPr id="82" name="Rectangle 81"/>
          <p:cNvSpPr/>
          <p:nvPr/>
        </p:nvSpPr>
        <p:spPr>
          <a:xfrm>
            <a:off x="7364029" y="4029542"/>
            <a:ext cx="1591329" cy="1384995"/>
          </a:xfrm>
          <a:prstGeom prst="rect">
            <a:avLst/>
          </a:prstGeom>
        </p:spPr>
        <p:txBody>
          <a:bodyPr wrap="square">
            <a:spAutoFit/>
          </a:bodyPr>
          <a:lstStyle/>
          <a:p>
            <a:pPr lvl="0">
              <a:buFont typeface="Wingdings" charset="2"/>
              <a:buChar char="ü"/>
            </a:pPr>
            <a:r>
              <a:rPr lang="en-US" sz="1200" dirty="0" smtClean="0"/>
              <a:t>Administrative Functions</a:t>
            </a:r>
          </a:p>
          <a:p>
            <a:pPr lvl="0">
              <a:buFont typeface="Wingdings" charset="2"/>
              <a:buChar char="ü"/>
            </a:pPr>
            <a:r>
              <a:rPr lang="en-US" sz="1200" dirty="0" smtClean="0"/>
              <a:t>Publicity and Promotions</a:t>
            </a:r>
          </a:p>
          <a:p>
            <a:pPr lvl="0">
              <a:buFont typeface="Wingdings" charset="2"/>
              <a:buChar char="ü"/>
            </a:pPr>
            <a:r>
              <a:rPr lang="en-US" sz="1200" dirty="0" smtClean="0"/>
              <a:t>Awards and Recognition Programs</a:t>
            </a:r>
            <a:endParaRPr lang="en-US" sz="1200" dirty="0"/>
          </a:p>
        </p:txBody>
      </p:sp>
      <p:sp>
        <p:nvSpPr>
          <p:cNvPr id="83" name="TextBox 82"/>
          <p:cNvSpPr txBox="1"/>
          <p:nvPr/>
        </p:nvSpPr>
        <p:spPr>
          <a:xfrm>
            <a:off x="152400" y="1743670"/>
            <a:ext cx="8839200" cy="1015663"/>
          </a:xfrm>
          <a:prstGeom prst="rect">
            <a:avLst/>
          </a:prstGeom>
          <a:noFill/>
        </p:spPr>
        <p:txBody>
          <a:bodyPr wrap="square" rtlCol="0">
            <a:spAutoFit/>
          </a:bodyPr>
          <a:lstStyle/>
          <a:p>
            <a:pPr algn="just"/>
            <a:r>
              <a:rPr lang="en-US" sz="2000" i="1" dirty="0" smtClean="0">
                <a:solidFill>
                  <a:schemeClr val="bg2">
                    <a:lumMod val="50000"/>
                  </a:schemeClr>
                </a:solidFill>
              </a:rPr>
              <a:t>The JCIPEA Program covers 5 Key Result Areas, consistent to the focus of the world organization, which are aligned to the thrust of JCI Philippines.</a:t>
            </a:r>
          </a:p>
          <a:p>
            <a:pPr algn="just"/>
            <a:endParaRPr lang="en-US" sz="2000" i="1" dirty="0">
              <a:solidFill>
                <a:schemeClr val="bg2">
                  <a:lumMod val="50000"/>
                </a:schemeClr>
              </a:solidFill>
            </a:endParaRPr>
          </a:p>
        </p:txBody>
      </p:sp>
    </p:spTree>
    <p:extLst>
      <p:ext uri="{BB962C8B-B14F-4D97-AF65-F5344CB8AC3E}">
        <p14:creationId xmlns:mc="http://schemas.openxmlformats.org/markup-compatibility/2006" xmlns:mv="urn:schemas-microsoft-com:mac:vml" xmlns:p14="http://schemas.microsoft.com/office/powerpoint/2010/main" xmlns:p="http://schemas.openxmlformats.org/presentationml/2006/main" xmlns:r="http://schemas.openxmlformats.org/officeDocument/2006/relationships" xmlns:a="http://schemas.openxmlformats.org/drawingml/2006/main" xmlns="" val="15237257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0" y="1953667"/>
            <a:ext cx="9144000" cy="609600"/>
          </a:xfrm>
        </p:spPr>
        <p:txBody>
          <a:bodyPr/>
          <a:lstStyle/>
          <a:p>
            <a:r>
              <a:rPr lang="en-US" sz="3200" b="0" dirty="0" smtClean="0"/>
              <a:t>Understanding the JCIPEA Template</a:t>
            </a:r>
            <a:endParaRPr lang="en-US" sz="3200" dirty="0"/>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227104" y="2639467"/>
            <a:ext cx="8686800" cy="2846933"/>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dirty="0" smtClean="0"/>
              <a:t>The enhanced template streamlined the JCIPEA reporting, </a:t>
            </a:r>
          </a:p>
          <a:p>
            <a:pPr algn="just">
              <a:buFontTx/>
              <a:buChar char="-"/>
            </a:pPr>
            <a:r>
              <a:rPr lang="en-US" sz="2200" dirty="0" smtClean="0"/>
              <a:t>outlines specific goals</a:t>
            </a:r>
          </a:p>
          <a:p>
            <a:pPr algn="just">
              <a:buFontTx/>
              <a:buChar char="-"/>
            </a:pPr>
            <a:r>
              <a:rPr lang="en-US" sz="2200" dirty="0" smtClean="0"/>
              <a:t>determines corresponding parameters or criteria that has to be met</a:t>
            </a:r>
          </a:p>
          <a:p>
            <a:pPr algn="just">
              <a:buFontTx/>
              <a:buChar char="-"/>
            </a:pPr>
            <a:r>
              <a:rPr lang="en-US" sz="2200" dirty="0" smtClean="0"/>
              <a:t>identifies the equivalent points that can be earned</a:t>
            </a:r>
          </a:p>
          <a:p>
            <a:pPr algn="just"/>
            <a:r>
              <a:rPr lang="en-US" sz="2200" dirty="0" smtClean="0"/>
              <a:t> </a:t>
            </a:r>
          </a:p>
          <a:p>
            <a:pPr algn="just"/>
            <a:r>
              <a:rPr lang="en-US" sz="2200" dirty="0" smtClean="0"/>
              <a:t>This new template will serve as an </a:t>
            </a:r>
            <a:r>
              <a:rPr lang="en-US" sz="2500" b="1" i="1" dirty="0" smtClean="0">
                <a:solidFill>
                  <a:schemeClr val="accent6">
                    <a:lumMod val="75000"/>
                  </a:schemeClr>
                </a:solidFill>
              </a:rPr>
              <a:t>easy guide </a:t>
            </a:r>
            <a:r>
              <a:rPr lang="en-US" sz="2200" dirty="0" smtClean="0"/>
              <a:t>or a </a:t>
            </a:r>
            <a:r>
              <a:rPr lang="en-US" sz="2500" b="1" i="1" dirty="0" smtClean="0">
                <a:solidFill>
                  <a:schemeClr val="accent6">
                    <a:lumMod val="75000"/>
                  </a:schemeClr>
                </a:solidFill>
              </a:rPr>
              <a:t>checklist </a:t>
            </a:r>
            <a:r>
              <a:rPr lang="en-US" sz="2200" dirty="0" smtClean="0"/>
              <a:t>in the over-all management of a Local Organization containing all items to be done.</a:t>
            </a:r>
            <a:endParaRPr lang="en-US" sz="2200"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TEMPLATE</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19140">
                                            <p:txEl>
                                              <p:pRg st="1" end="1"/>
                                            </p:txEl>
                                          </p:spTgt>
                                        </p:tgtEl>
                                        <p:attrNameLst>
                                          <p:attrName>style.visibility</p:attrName>
                                        </p:attrNameLst>
                                      </p:cBhvr>
                                      <p:to>
                                        <p:strVal val="visible"/>
                                      </p:to>
                                    </p:set>
                                    <p:anim calcmode="lin" valueType="num">
                                      <p:cBhvr additive="base">
                                        <p:cTn id="13" dur="500" fill="hold"/>
                                        <p:tgtEl>
                                          <p:spTgt spid="219140">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19140">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219140">
                                            <p:txEl>
                                              <p:pRg st="2" end="2"/>
                                            </p:txEl>
                                          </p:spTgt>
                                        </p:tgtEl>
                                        <p:attrNameLst>
                                          <p:attrName>style.visibility</p:attrName>
                                        </p:attrNameLst>
                                      </p:cBhvr>
                                      <p:to>
                                        <p:strVal val="visible"/>
                                      </p:to>
                                    </p:set>
                                    <p:anim calcmode="lin" valueType="num">
                                      <p:cBhvr additive="base">
                                        <p:cTn id="19" dur="500" fill="hold"/>
                                        <p:tgtEl>
                                          <p:spTgt spid="219140">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19140">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219140">
                                            <p:txEl>
                                              <p:pRg st="3" end="3"/>
                                            </p:txEl>
                                          </p:spTgt>
                                        </p:tgtEl>
                                        <p:attrNameLst>
                                          <p:attrName>style.visibility</p:attrName>
                                        </p:attrNameLst>
                                      </p:cBhvr>
                                      <p:to>
                                        <p:strVal val="visible"/>
                                      </p:to>
                                    </p:set>
                                    <p:anim calcmode="lin" valueType="num">
                                      <p:cBhvr additive="base">
                                        <p:cTn id="25" dur="500" fill="hold"/>
                                        <p:tgtEl>
                                          <p:spTgt spid="219140">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219140">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219140">
                                            <p:txEl>
                                              <p:pRg st="4" end="4"/>
                                            </p:txEl>
                                          </p:spTgt>
                                        </p:tgtEl>
                                        <p:attrNameLst>
                                          <p:attrName>style.visibility</p:attrName>
                                        </p:attrNameLst>
                                      </p:cBhvr>
                                      <p:to>
                                        <p:strVal val="visible"/>
                                      </p:to>
                                    </p:set>
                                    <p:anim calcmode="lin" valueType="num">
                                      <p:cBhvr additive="base">
                                        <p:cTn id="31" dur="500" fill="hold"/>
                                        <p:tgtEl>
                                          <p:spTgt spid="219140">
                                            <p:txEl>
                                              <p:pRg st="4" end="4"/>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219140">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219140">
                                            <p:txEl>
                                              <p:pRg st="5" end="5"/>
                                            </p:txEl>
                                          </p:spTgt>
                                        </p:tgtEl>
                                        <p:attrNameLst>
                                          <p:attrName>style.visibility</p:attrName>
                                        </p:attrNameLst>
                                      </p:cBhvr>
                                      <p:to>
                                        <p:strVal val="visible"/>
                                      </p:to>
                                    </p:set>
                                    <p:anim calcmode="lin" valueType="num">
                                      <p:cBhvr additive="base">
                                        <p:cTn id="37" dur="500" fill="hold"/>
                                        <p:tgtEl>
                                          <p:spTgt spid="219140">
                                            <p:txEl>
                                              <p:pRg st="5" end="5"/>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219140">
                                            <p:txEl>
                                              <p:pRg st="5" end="5"/>
                                            </p:txEl>
                                          </p:spTgt>
                                        </p:tgtEl>
                                        <p:attrNameLst>
                                          <p:attrName>ppt_y</p:attrName>
                                        </p:attrNameLst>
                                      </p:cBhvr>
                                      <p:tavLst>
                                        <p:tav tm="0">
                                          <p:val>
                                            <p:strVal val="#ppt_y"/>
                                          </p:val>
                                        </p:tav>
                                        <p:tav tm="100000">
                                          <p:val>
                                            <p:strVal val="#ppt_y"/>
                                          </p:val>
                                        </p:tav>
                                      </p:tavLst>
                                    </p:anim>
                                  </p:childTnLst>
                                </p:cTn>
                              </p:par>
                            </p:childTnLst>
                          </p:cTn>
                        </p:par>
                        <p:par>
                          <p:cTn id="39" fill="hold" nodeType="afterGroup">
                            <p:stCondLst>
                              <p:cond delay="500"/>
                            </p:stCondLst>
                            <p:childTnLst>
                              <p:par>
                                <p:cTn id="40" presetID="1" presetClass="entr" presetSubtype="0" fill="hold" grpId="0" nodeType="afterEffect">
                                  <p:stCondLst>
                                    <p:cond delay="0"/>
                                  </p:stCondLst>
                                  <p:childTnLst>
                                    <p:set>
                                      <p:cBhvr>
                                        <p:cTn id="4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228600" y="1676400"/>
            <a:ext cx="7010400" cy="609600"/>
          </a:xfrm>
        </p:spPr>
        <p:txBody>
          <a:bodyPr/>
          <a:lstStyle/>
          <a:p>
            <a:pPr algn="l"/>
            <a:r>
              <a:rPr lang="en-US" sz="3200" b="0" dirty="0" smtClean="0">
                <a:solidFill>
                  <a:schemeClr val="tx1"/>
                </a:solidFill>
              </a:rPr>
              <a:t>2 Sections:</a:t>
            </a:r>
            <a:br>
              <a:rPr lang="en-US" sz="3200" b="0" dirty="0" smtClean="0">
                <a:solidFill>
                  <a:schemeClr val="tx1"/>
                </a:solidFill>
              </a:rPr>
            </a:br>
            <a:endParaRPr lang="en-US" sz="3200" dirty="0">
              <a:solidFill>
                <a:schemeClr val="tx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TEMPLATE</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pic>
        <p:nvPicPr>
          <p:cNvPr id="11" name="Picture 10"/>
          <p:cNvPicPr>
            <a:picLocks noChangeAspect="1"/>
          </p:cNvPicPr>
          <p:nvPr/>
        </p:nvPicPr>
        <p:blipFill>
          <a:blip r:embed="rId3"/>
          <a:stretch>
            <a:fillRect/>
          </a:stretch>
        </p:blipFill>
        <p:spPr>
          <a:xfrm>
            <a:off x="152400" y="3591147"/>
            <a:ext cx="4515110" cy="2395025"/>
          </a:xfrm>
          <a:prstGeom prst="rect">
            <a:avLst/>
          </a:prstGeom>
        </p:spPr>
      </p:pic>
      <p:pic>
        <p:nvPicPr>
          <p:cNvPr id="12" name="Picture 11"/>
          <p:cNvPicPr>
            <a:picLocks noChangeAspect="1"/>
          </p:cNvPicPr>
          <p:nvPr/>
        </p:nvPicPr>
        <p:blipFill>
          <a:blip r:embed="rId4"/>
          <a:stretch>
            <a:fillRect/>
          </a:stretch>
        </p:blipFill>
        <p:spPr>
          <a:xfrm>
            <a:off x="4894837" y="3590323"/>
            <a:ext cx="4172963" cy="2388914"/>
          </a:xfrm>
          <a:prstGeom prst="rect">
            <a:avLst/>
          </a:prstGeom>
        </p:spPr>
      </p:pic>
      <p:sp>
        <p:nvSpPr>
          <p:cNvPr id="13" name="Down Arrow 12"/>
          <p:cNvSpPr/>
          <p:nvPr/>
        </p:nvSpPr>
        <p:spPr>
          <a:xfrm>
            <a:off x="1905000" y="2709572"/>
            <a:ext cx="1219200" cy="914400"/>
          </a:xfrm>
          <a:prstGeom prst="downArrow">
            <a:avLst/>
          </a:prstGeom>
          <a:solidFill>
            <a:srgbClr val="F37121"/>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Down Arrow 13"/>
          <p:cNvSpPr/>
          <p:nvPr/>
        </p:nvSpPr>
        <p:spPr>
          <a:xfrm>
            <a:off x="6324600" y="2709572"/>
            <a:ext cx="1219200" cy="914400"/>
          </a:xfrm>
          <a:prstGeom prst="downArrow">
            <a:avLst/>
          </a:prstGeom>
          <a:solidFill>
            <a:srgbClr val="F37121"/>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609600" y="2057400"/>
            <a:ext cx="3570384" cy="861774"/>
          </a:xfrm>
          <a:prstGeom prst="rect">
            <a:avLst/>
          </a:prstGeom>
        </p:spPr>
        <p:txBody>
          <a:bodyPr wrap="none">
            <a:spAutoFit/>
          </a:bodyPr>
          <a:lstStyle/>
          <a:p>
            <a:pPr algn="ctr"/>
            <a:r>
              <a:rPr lang="en-US" sz="2500" b="1" dirty="0" smtClean="0"/>
              <a:t>TARGET</a:t>
            </a:r>
          </a:p>
          <a:p>
            <a:pPr algn="ctr"/>
            <a:r>
              <a:rPr lang="en-US" sz="2500" b="1" dirty="0" smtClean="0"/>
              <a:t>Goals and Parameters</a:t>
            </a:r>
            <a:endParaRPr lang="en-US" sz="2500" b="1" dirty="0"/>
          </a:p>
        </p:txBody>
      </p:sp>
      <p:sp>
        <p:nvSpPr>
          <p:cNvPr id="16" name="Rectangle 15"/>
          <p:cNvSpPr/>
          <p:nvPr/>
        </p:nvSpPr>
        <p:spPr>
          <a:xfrm>
            <a:off x="5029200" y="2076398"/>
            <a:ext cx="3810000" cy="861774"/>
          </a:xfrm>
          <a:prstGeom prst="rect">
            <a:avLst/>
          </a:prstGeom>
        </p:spPr>
        <p:txBody>
          <a:bodyPr wrap="square">
            <a:spAutoFit/>
          </a:bodyPr>
          <a:lstStyle/>
          <a:p>
            <a:pPr algn="ctr"/>
            <a:r>
              <a:rPr lang="en-US" sz="2500" b="1" dirty="0" smtClean="0"/>
              <a:t>ACTUAL </a:t>
            </a:r>
          </a:p>
          <a:p>
            <a:pPr algn="ctr"/>
            <a:r>
              <a:rPr lang="en-US" sz="2500" b="1" dirty="0" smtClean="0"/>
              <a:t>Accomplishments</a:t>
            </a:r>
            <a:endParaRPr lang="en-US" sz="2500" b="1"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nodeType="afterGroup">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3"/>
          <a:stretch>
            <a:fillRect/>
          </a:stretch>
        </p:blipFill>
        <p:spPr>
          <a:xfrm>
            <a:off x="0" y="2286000"/>
            <a:ext cx="9144000" cy="3810000"/>
          </a:xfrm>
          <a:prstGeom prst="rect">
            <a:avLst/>
          </a:prstGeom>
        </p:spPr>
      </p:pic>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TEMPLATE</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15" name="Rectangle 14"/>
          <p:cNvSpPr/>
          <p:nvPr/>
        </p:nvSpPr>
        <p:spPr>
          <a:xfrm>
            <a:off x="0" y="1371600"/>
            <a:ext cx="7924800" cy="477054"/>
          </a:xfrm>
          <a:prstGeom prst="rect">
            <a:avLst/>
          </a:prstGeom>
        </p:spPr>
        <p:txBody>
          <a:bodyPr wrap="square">
            <a:spAutoFit/>
          </a:bodyPr>
          <a:lstStyle/>
          <a:p>
            <a:r>
              <a:rPr lang="en-US" sz="2500" b="1" dirty="0" smtClean="0"/>
              <a:t>TARGET (Goals and Parameters) SECTION</a:t>
            </a:r>
            <a:endParaRPr lang="en-US" sz="2500" b="1" dirty="0"/>
          </a:p>
        </p:txBody>
      </p:sp>
      <p:sp>
        <p:nvSpPr>
          <p:cNvPr id="18" name="Rounded Rectangle 17"/>
          <p:cNvSpPr/>
          <p:nvPr/>
        </p:nvSpPr>
        <p:spPr>
          <a:xfrm>
            <a:off x="990600" y="3923548"/>
            <a:ext cx="1143000" cy="381000"/>
          </a:xfrm>
          <a:prstGeom prst="round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ounded Rectangle 18"/>
          <p:cNvSpPr/>
          <p:nvPr/>
        </p:nvSpPr>
        <p:spPr>
          <a:xfrm>
            <a:off x="3733800" y="3923548"/>
            <a:ext cx="1143000" cy="381000"/>
          </a:xfrm>
          <a:prstGeom prst="round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ounded Rectangle 19"/>
          <p:cNvSpPr/>
          <p:nvPr/>
        </p:nvSpPr>
        <p:spPr>
          <a:xfrm>
            <a:off x="6060144" y="3923548"/>
            <a:ext cx="1143000" cy="381000"/>
          </a:xfrm>
          <a:prstGeom prst="round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ounded Rectangle 20"/>
          <p:cNvSpPr/>
          <p:nvPr/>
        </p:nvSpPr>
        <p:spPr>
          <a:xfrm>
            <a:off x="7696200" y="3923548"/>
            <a:ext cx="1143000" cy="381000"/>
          </a:xfrm>
          <a:prstGeom prst="roundRect">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p:nvSpPr>
        <p:spPr>
          <a:xfrm>
            <a:off x="38848" y="1810126"/>
            <a:ext cx="9067800" cy="307777"/>
          </a:xfrm>
          <a:prstGeom prst="rect">
            <a:avLst/>
          </a:prstGeom>
          <a:noFill/>
        </p:spPr>
        <p:txBody>
          <a:bodyPr wrap="square" rtlCol="0">
            <a:spAutoFit/>
          </a:bodyPr>
          <a:lstStyle/>
          <a:p>
            <a:pPr algn="just"/>
            <a:r>
              <a:rPr lang="en-US" sz="1400" b="1" dirty="0" smtClean="0"/>
              <a:t>Serve as guide what to do, how and when to do it and the corresponding points that can be earned</a:t>
            </a:r>
            <a:endParaRPr lang="en-US" sz="1400" b="1" dirty="0"/>
          </a:p>
        </p:txBody>
      </p:sp>
      <p:grpSp>
        <p:nvGrpSpPr>
          <p:cNvPr id="47" name="Group 46"/>
          <p:cNvGrpSpPr/>
          <p:nvPr/>
        </p:nvGrpSpPr>
        <p:grpSpPr>
          <a:xfrm>
            <a:off x="228600" y="2667000"/>
            <a:ext cx="2704352" cy="2133600"/>
            <a:chOff x="228600" y="2667000"/>
            <a:chExt cx="2704352" cy="2133600"/>
          </a:xfrm>
        </p:grpSpPr>
        <p:sp>
          <p:nvSpPr>
            <p:cNvPr id="26" name="TextBox 25"/>
            <p:cNvSpPr txBox="1"/>
            <p:nvPr/>
          </p:nvSpPr>
          <p:spPr>
            <a:xfrm>
              <a:off x="533400" y="2667000"/>
              <a:ext cx="2399552" cy="738664"/>
            </a:xfrm>
            <a:prstGeom prst="rect">
              <a:avLst/>
            </a:prstGeom>
            <a:solidFill>
              <a:srgbClr val="FF0000">
                <a:alpha val="54000"/>
              </a:srgbClr>
            </a:solidFill>
          </p:spPr>
          <p:txBody>
            <a:bodyPr wrap="square" rtlCol="0">
              <a:spAutoFit/>
            </a:bodyPr>
            <a:lstStyle/>
            <a:p>
              <a:pPr algn="just"/>
              <a:r>
                <a:rPr lang="en-US" sz="1400" b="1" dirty="0" smtClean="0"/>
                <a:t>JCIPEA Code, cross reference for LO Project Completion Report</a:t>
              </a:r>
              <a:endParaRPr lang="en-US" sz="1400" b="1" dirty="0"/>
            </a:p>
          </p:txBody>
        </p:sp>
        <p:cxnSp>
          <p:nvCxnSpPr>
            <p:cNvPr id="28" name="Straight Arrow Connector 27"/>
            <p:cNvCxnSpPr/>
            <p:nvPr/>
          </p:nvCxnSpPr>
          <p:spPr>
            <a:xfrm rot="5400000">
              <a:off x="-495300" y="3771900"/>
              <a:ext cx="1752600" cy="304800"/>
            </a:xfrm>
            <a:prstGeom prst="straightConnector1">
              <a:avLst/>
            </a:prstGeom>
            <a:ln w="50800">
              <a:tailEnd type="arrow"/>
            </a:ln>
          </p:spPr>
          <p:style>
            <a:lnRef idx="2">
              <a:schemeClr val="accent1"/>
            </a:lnRef>
            <a:fillRef idx="0">
              <a:schemeClr val="accent1"/>
            </a:fillRef>
            <a:effectRef idx="1">
              <a:schemeClr val="accent1"/>
            </a:effectRef>
            <a:fontRef idx="minor">
              <a:schemeClr val="tx1"/>
            </a:fontRef>
          </p:style>
        </p:cxnSp>
      </p:grpSp>
      <p:grpSp>
        <p:nvGrpSpPr>
          <p:cNvPr id="48" name="Group 47"/>
          <p:cNvGrpSpPr/>
          <p:nvPr/>
        </p:nvGrpSpPr>
        <p:grpSpPr>
          <a:xfrm>
            <a:off x="1981200" y="5029200"/>
            <a:ext cx="6895352" cy="1411307"/>
            <a:chOff x="1981200" y="5029200"/>
            <a:chExt cx="6895352" cy="1411307"/>
          </a:xfrm>
        </p:grpSpPr>
        <p:sp>
          <p:nvSpPr>
            <p:cNvPr id="30" name="TextBox 29"/>
            <p:cNvSpPr txBox="1"/>
            <p:nvPr/>
          </p:nvSpPr>
          <p:spPr>
            <a:xfrm>
              <a:off x="6477000" y="5486400"/>
              <a:ext cx="2399552" cy="954107"/>
            </a:xfrm>
            <a:prstGeom prst="rect">
              <a:avLst/>
            </a:prstGeom>
            <a:solidFill>
              <a:srgbClr val="FF0000">
                <a:alpha val="54000"/>
              </a:srgbClr>
            </a:solidFill>
          </p:spPr>
          <p:txBody>
            <a:bodyPr wrap="square" rtlCol="0">
              <a:spAutoFit/>
            </a:bodyPr>
            <a:lstStyle/>
            <a:p>
              <a:pPr algn="just"/>
              <a:r>
                <a:rPr lang="en-US" sz="1400" b="1" dirty="0" smtClean="0">
                  <a:latin typeface="Arial Black"/>
                  <a:cs typeface="Arial Black"/>
                </a:rPr>
                <a:t>BLACK</a:t>
              </a:r>
              <a:r>
                <a:rPr lang="en-US" sz="1400" b="1" dirty="0" smtClean="0"/>
                <a:t> Font – Regular Items used as basis for the divisor in computing for the rating</a:t>
              </a:r>
              <a:endParaRPr lang="en-US" sz="1400" b="1" dirty="0"/>
            </a:p>
          </p:txBody>
        </p:sp>
        <p:cxnSp>
          <p:nvCxnSpPr>
            <p:cNvPr id="33" name="Straight Arrow Connector 32"/>
            <p:cNvCxnSpPr>
              <a:stCxn id="30" idx="1"/>
            </p:cNvCxnSpPr>
            <p:nvPr/>
          </p:nvCxnSpPr>
          <p:spPr>
            <a:xfrm rot="10800000">
              <a:off x="1981200" y="5029200"/>
              <a:ext cx="4495800" cy="934254"/>
            </a:xfrm>
            <a:prstGeom prst="straightConnector1">
              <a:avLst/>
            </a:prstGeom>
            <a:ln w="50800">
              <a:tailEnd type="arrow"/>
            </a:ln>
          </p:spPr>
          <p:style>
            <a:lnRef idx="2">
              <a:schemeClr val="accent1"/>
            </a:lnRef>
            <a:fillRef idx="0">
              <a:schemeClr val="accent1"/>
            </a:fillRef>
            <a:effectRef idx="1">
              <a:schemeClr val="accent1"/>
            </a:effectRef>
            <a:fontRef idx="minor">
              <a:schemeClr val="tx1"/>
            </a:fontRef>
          </p:style>
        </p:cxnSp>
      </p:grpSp>
      <p:grpSp>
        <p:nvGrpSpPr>
          <p:cNvPr id="49" name="Group 48"/>
          <p:cNvGrpSpPr/>
          <p:nvPr/>
        </p:nvGrpSpPr>
        <p:grpSpPr>
          <a:xfrm>
            <a:off x="1981200" y="5943600"/>
            <a:ext cx="4380752" cy="814864"/>
            <a:chOff x="1981200" y="5943600"/>
            <a:chExt cx="4380752" cy="814864"/>
          </a:xfrm>
        </p:grpSpPr>
        <p:sp>
          <p:nvSpPr>
            <p:cNvPr id="38" name="TextBox 37"/>
            <p:cNvSpPr txBox="1"/>
            <p:nvPr/>
          </p:nvSpPr>
          <p:spPr>
            <a:xfrm>
              <a:off x="3962400" y="6019800"/>
              <a:ext cx="2399552" cy="738664"/>
            </a:xfrm>
            <a:prstGeom prst="rect">
              <a:avLst/>
            </a:prstGeom>
            <a:solidFill>
              <a:srgbClr val="FF0000">
                <a:alpha val="54000"/>
              </a:srgbClr>
            </a:solidFill>
          </p:spPr>
          <p:txBody>
            <a:bodyPr wrap="square" rtlCol="0">
              <a:spAutoFit/>
            </a:bodyPr>
            <a:lstStyle/>
            <a:p>
              <a:pPr algn="just"/>
              <a:r>
                <a:rPr lang="en-US" sz="1400" b="1" dirty="0" smtClean="0">
                  <a:solidFill>
                    <a:srgbClr val="0000FF"/>
                  </a:solidFill>
                  <a:latin typeface="Arial Black"/>
                  <a:cs typeface="Arial Black"/>
                </a:rPr>
                <a:t>BLUE </a:t>
              </a:r>
              <a:r>
                <a:rPr lang="en-US" sz="1400" b="1" dirty="0" smtClean="0"/>
                <a:t>Font – Bonus Items, more chances of earning points</a:t>
              </a:r>
              <a:endParaRPr lang="en-US" sz="1400" b="1" dirty="0"/>
            </a:p>
          </p:txBody>
        </p:sp>
        <p:cxnSp>
          <p:nvCxnSpPr>
            <p:cNvPr id="39" name="Straight Arrow Connector 38"/>
            <p:cNvCxnSpPr>
              <a:stCxn id="38" idx="1"/>
            </p:cNvCxnSpPr>
            <p:nvPr/>
          </p:nvCxnSpPr>
          <p:spPr>
            <a:xfrm rot="10800000">
              <a:off x="1981200" y="5943600"/>
              <a:ext cx="1981200" cy="445532"/>
            </a:xfrm>
            <a:prstGeom prst="straightConnector1">
              <a:avLst/>
            </a:prstGeom>
            <a:ln w="50800">
              <a:tailEnd type="arrow"/>
            </a:ln>
          </p:spPr>
          <p:style>
            <a:lnRef idx="2">
              <a:schemeClr val="accent1"/>
            </a:lnRef>
            <a:fillRef idx="0">
              <a:schemeClr val="accent1"/>
            </a:fillRef>
            <a:effectRef idx="1">
              <a:schemeClr val="accent1"/>
            </a:effectRef>
            <a:fontRef idx="minor">
              <a:schemeClr val="tx1"/>
            </a:fontRef>
          </p:style>
        </p:cxn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500"/>
                                        <p:tgtEl>
                                          <p:spTgt spid="2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ipe(down)">
                                      <p:cBhvr>
                                        <p:cTn id="10" dur="500"/>
                                        <p:tgtEl>
                                          <p:spTgt spid="21"/>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wipe(down)">
                                      <p:cBhvr>
                                        <p:cTn id="13" dur="500"/>
                                        <p:tgtEl>
                                          <p:spTgt spid="19"/>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ipe(down)">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37" presetClass="entr" presetSubtype="0" fill="hold" nodeType="clickEffect">
                                  <p:stCondLst>
                                    <p:cond delay="0"/>
                                  </p:stCondLst>
                                  <p:childTnLst>
                                    <p:set>
                                      <p:cBhvr>
                                        <p:cTn id="20" dur="1" fill="hold">
                                          <p:stCondLst>
                                            <p:cond delay="0"/>
                                          </p:stCondLst>
                                        </p:cTn>
                                        <p:tgtEl>
                                          <p:spTgt spid="47"/>
                                        </p:tgtEl>
                                        <p:attrNameLst>
                                          <p:attrName>style.visibility</p:attrName>
                                        </p:attrNameLst>
                                      </p:cBhvr>
                                      <p:to>
                                        <p:strVal val="visible"/>
                                      </p:to>
                                    </p:set>
                                    <p:animEffect transition="in" filter="fade">
                                      <p:cBhvr>
                                        <p:cTn id="21" dur="1000"/>
                                        <p:tgtEl>
                                          <p:spTgt spid="47"/>
                                        </p:tgtEl>
                                      </p:cBhvr>
                                    </p:animEffect>
                                    <p:anim calcmode="lin" valueType="num">
                                      <p:cBhvr>
                                        <p:cTn id="22" dur="1000" fill="hold"/>
                                        <p:tgtEl>
                                          <p:spTgt spid="47"/>
                                        </p:tgtEl>
                                        <p:attrNameLst>
                                          <p:attrName>ppt_x</p:attrName>
                                        </p:attrNameLst>
                                      </p:cBhvr>
                                      <p:tavLst>
                                        <p:tav tm="0">
                                          <p:val>
                                            <p:strVal val="#ppt_x"/>
                                          </p:val>
                                        </p:tav>
                                        <p:tav tm="100000">
                                          <p:val>
                                            <p:strVal val="#ppt_x"/>
                                          </p:val>
                                        </p:tav>
                                      </p:tavLst>
                                    </p:anim>
                                    <p:anim calcmode="lin" valueType="num">
                                      <p:cBhvr>
                                        <p:cTn id="23" dur="900" decel="100000" fill="hold"/>
                                        <p:tgtEl>
                                          <p:spTgt spid="47"/>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47"/>
                                        </p:tgtEl>
                                        <p:attrNameLst>
                                          <p:attrName>ppt_y</p:attrName>
                                        </p:attrNameLst>
                                      </p:cBhvr>
                                      <p:tavLst>
                                        <p:tav tm="0">
                                          <p:val>
                                            <p:strVal val="#ppt_y-.03"/>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47"/>
                                        </p:tgtEl>
                                        <p:attrNameLst>
                                          <p:attrName>style.visibility</p:attrName>
                                        </p:attrNameLst>
                                      </p:cBhvr>
                                      <p:to>
                                        <p:strVal val="hidden"/>
                                      </p:to>
                                    </p:set>
                                  </p:childTnLst>
                                </p:cTn>
                              </p:par>
                              <p:par>
                                <p:cTn id="29" presetID="37" presetClass="entr" presetSubtype="0" fill="hold" nodeType="with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1000"/>
                                        <p:tgtEl>
                                          <p:spTgt spid="48"/>
                                        </p:tgtEl>
                                      </p:cBhvr>
                                    </p:animEffect>
                                    <p:anim calcmode="lin" valueType="num">
                                      <p:cBhvr>
                                        <p:cTn id="32" dur="1000" fill="hold"/>
                                        <p:tgtEl>
                                          <p:spTgt spid="48"/>
                                        </p:tgtEl>
                                        <p:attrNameLst>
                                          <p:attrName>ppt_x</p:attrName>
                                        </p:attrNameLst>
                                      </p:cBhvr>
                                      <p:tavLst>
                                        <p:tav tm="0">
                                          <p:val>
                                            <p:strVal val="#ppt_x"/>
                                          </p:val>
                                        </p:tav>
                                        <p:tav tm="100000">
                                          <p:val>
                                            <p:strVal val="#ppt_x"/>
                                          </p:val>
                                        </p:tav>
                                      </p:tavLst>
                                    </p:anim>
                                    <p:anim calcmode="lin" valueType="num">
                                      <p:cBhvr>
                                        <p:cTn id="33" dur="900" decel="100000" fill="hold"/>
                                        <p:tgtEl>
                                          <p:spTgt spid="48"/>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48"/>
                                        </p:tgtEl>
                                        <p:attrNameLst>
                                          <p:attrName>ppt_y</p:attrName>
                                        </p:attrNameLst>
                                      </p:cBhvr>
                                      <p:tavLst>
                                        <p:tav tm="0">
                                          <p:val>
                                            <p:strVal val="#ppt_y-.03"/>
                                          </p:val>
                                        </p:tav>
                                        <p:tav tm="100000">
                                          <p:val>
                                            <p:strVal val="#ppt_y"/>
                                          </p:val>
                                        </p:tav>
                                      </p:tavLst>
                                    </p:anim>
                                  </p:childTnLst>
                                </p:cTn>
                              </p:par>
                            </p:childTnLst>
                          </p:cTn>
                        </p:par>
                        <p:par>
                          <p:cTn id="35" fill="hold">
                            <p:stCondLst>
                              <p:cond delay="1000"/>
                            </p:stCondLst>
                            <p:childTnLst>
                              <p:par>
                                <p:cTn id="36" presetID="37" presetClass="entr" presetSubtype="0" fill="hold" nodeType="afterEffect">
                                  <p:stCondLst>
                                    <p:cond delay="0"/>
                                  </p:stCondLst>
                                  <p:childTnLst>
                                    <p:set>
                                      <p:cBhvr>
                                        <p:cTn id="37" dur="1" fill="hold">
                                          <p:stCondLst>
                                            <p:cond delay="0"/>
                                          </p:stCondLst>
                                        </p:cTn>
                                        <p:tgtEl>
                                          <p:spTgt spid="49"/>
                                        </p:tgtEl>
                                        <p:attrNameLst>
                                          <p:attrName>style.visibility</p:attrName>
                                        </p:attrNameLst>
                                      </p:cBhvr>
                                      <p:to>
                                        <p:strVal val="visible"/>
                                      </p:to>
                                    </p:set>
                                    <p:animEffect transition="in" filter="fade">
                                      <p:cBhvr>
                                        <p:cTn id="38" dur="1000"/>
                                        <p:tgtEl>
                                          <p:spTgt spid="49"/>
                                        </p:tgtEl>
                                      </p:cBhvr>
                                    </p:animEffect>
                                    <p:anim calcmode="lin" valueType="num">
                                      <p:cBhvr>
                                        <p:cTn id="39" dur="1000" fill="hold"/>
                                        <p:tgtEl>
                                          <p:spTgt spid="49"/>
                                        </p:tgtEl>
                                        <p:attrNameLst>
                                          <p:attrName>ppt_x</p:attrName>
                                        </p:attrNameLst>
                                      </p:cBhvr>
                                      <p:tavLst>
                                        <p:tav tm="0">
                                          <p:val>
                                            <p:strVal val="#ppt_x"/>
                                          </p:val>
                                        </p:tav>
                                        <p:tav tm="100000">
                                          <p:val>
                                            <p:strVal val="#ppt_x"/>
                                          </p:val>
                                        </p:tav>
                                      </p:tavLst>
                                    </p:anim>
                                    <p:anim calcmode="lin" valueType="num">
                                      <p:cBhvr>
                                        <p:cTn id="40" dur="900" decel="100000" fill="hold"/>
                                        <p:tgtEl>
                                          <p:spTgt spid="49"/>
                                        </p:tgtEl>
                                        <p:attrNameLst>
                                          <p:attrName>ppt_y</p:attrName>
                                        </p:attrNameLst>
                                      </p:cBhvr>
                                      <p:tavLst>
                                        <p:tav tm="0">
                                          <p:val>
                                            <p:strVal val="#ppt_y+1"/>
                                          </p:val>
                                        </p:tav>
                                        <p:tav tm="100000">
                                          <p:val>
                                            <p:strVal val="#ppt_y-.03"/>
                                          </p:val>
                                        </p:tav>
                                      </p:tavLst>
                                    </p:anim>
                                    <p:anim calcmode="lin" valueType="num">
                                      <p:cBhvr>
                                        <p:cTn id="41" dur="100" accel="100000" fill="hold">
                                          <p:stCondLst>
                                            <p:cond delay="900"/>
                                          </p:stCondLst>
                                        </p:cTn>
                                        <p:tgtEl>
                                          <p:spTgt spid="4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pic>
        <p:nvPicPr>
          <p:cNvPr id="40" name="Picture 39"/>
          <p:cNvPicPr>
            <a:picLocks noChangeAspect="1"/>
          </p:cNvPicPr>
          <p:nvPr/>
        </p:nvPicPr>
        <p:blipFill>
          <a:blip r:embed="rId3"/>
          <a:stretch>
            <a:fillRect/>
          </a:stretch>
        </p:blipFill>
        <p:spPr>
          <a:xfrm>
            <a:off x="0" y="2286000"/>
            <a:ext cx="9144000" cy="3848100"/>
          </a:xfrm>
          <a:prstGeom prst="rect">
            <a:avLst/>
          </a:prstGeom>
        </p:spPr>
      </p:pic>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TEMPLATE</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15" name="Rectangle 14"/>
          <p:cNvSpPr/>
          <p:nvPr/>
        </p:nvSpPr>
        <p:spPr>
          <a:xfrm>
            <a:off x="0" y="1371600"/>
            <a:ext cx="7924800" cy="477054"/>
          </a:xfrm>
          <a:prstGeom prst="rect">
            <a:avLst/>
          </a:prstGeom>
        </p:spPr>
        <p:txBody>
          <a:bodyPr wrap="square">
            <a:spAutoFit/>
          </a:bodyPr>
          <a:lstStyle/>
          <a:p>
            <a:r>
              <a:rPr lang="en-US" sz="2500" b="1" dirty="0" smtClean="0"/>
              <a:t>ACTUAL (Accomplishments) SECTION</a:t>
            </a:r>
            <a:endParaRPr lang="en-US" sz="2500" b="1" dirty="0"/>
          </a:p>
        </p:txBody>
      </p:sp>
      <p:sp>
        <p:nvSpPr>
          <p:cNvPr id="24" name="TextBox 23"/>
          <p:cNvSpPr txBox="1"/>
          <p:nvPr/>
        </p:nvSpPr>
        <p:spPr>
          <a:xfrm>
            <a:off x="38848" y="1810126"/>
            <a:ext cx="9067800" cy="307777"/>
          </a:xfrm>
          <a:prstGeom prst="rect">
            <a:avLst/>
          </a:prstGeom>
          <a:noFill/>
        </p:spPr>
        <p:txBody>
          <a:bodyPr wrap="square" rtlCol="0">
            <a:spAutoFit/>
          </a:bodyPr>
          <a:lstStyle/>
          <a:p>
            <a:pPr algn="just"/>
            <a:r>
              <a:rPr lang="en-US" sz="1400" b="1" dirty="0" smtClean="0"/>
              <a:t>Captures what has been done/achieved by the LO so far, including all scores/ratings achieved.</a:t>
            </a:r>
            <a:endParaRPr lang="en-US" sz="1400" b="1" dirty="0"/>
          </a:p>
        </p:txBody>
      </p:sp>
      <p:sp>
        <p:nvSpPr>
          <p:cNvPr id="27" name="Rounded Rectangle 26"/>
          <p:cNvSpPr/>
          <p:nvPr/>
        </p:nvSpPr>
        <p:spPr>
          <a:xfrm>
            <a:off x="56026" y="2247148"/>
            <a:ext cx="9020275" cy="1391778"/>
          </a:xfrm>
          <a:prstGeom prst="roundRect">
            <a:avLst/>
          </a:prstGeom>
          <a:noFill/>
          <a:ln w="1016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0" y="3810000"/>
            <a:ext cx="9144000" cy="2286000"/>
          </a:xfrm>
          <a:prstGeom prst="rect">
            <a:avLst/>
          </a:prstGeom>
          <a:solidFill>
            <a:schemeClr val="bg1">
              <a:alpha val="86000"/>
            </a:schemeClr>
          </a:solidFill>
          <a:ln>
            <a:solidFill>
              <a:schemeClr val="bg1">
                <a:alpha val="77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ight Arrow 33"/>
          <p:cNvSpPr/>
          <p:nvPr/>
        </p:nvSpPr>
        <p:spPr>
          <a:xfrm rot="20263776">
            <a:off x="335007" y="3481729"/>
            <a:ext cx="2478157" cy="96134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b="1" dirty="0" smtClean="0">
                <a:latin typeface="Arial Black"/>
                <a:cs typeface="Arial Black"/>
              </a:rPr>
              <a:t>SNAPSHOT</a:t>
            </a:r>
            <a:endParaRPr lang="en-US" sz="2200" b="1" dirty="0">
              <a:latin typeface="Arial Black"/>
              <a:cs typeface="Arial Black"/>
            </a:endParaRPr>
          </a:p>
        </p:txBody>
      </p:sp>
      <p:grpSp>
        <p:nvGrpSpPr>
          <p:cNvPr id="53" name="Group 52"/>
          <p:cNvGrpSpPr/>
          <p:nvPr/>
        </p:nvGrpSpPr>
        <p:grpSpPr>
          <a:xfrm>
            <a:off x="1408952" y="2819400"/>
            <a:ext cx="2399552" cy="2222956"/>
            <a:chOff x="1408952" y="2819400"/>
            <a:chExt cx="2399552" cy="2222956"/>
          </a:xfrm>
        </p:grpSpPr>
        <p:sp>
          <p:nvSpPr>
            <p:cNvPr id="35" name="TextBox 34"/>
            <p:cNvSpPr txBox="1"/>
            <p:nvPr/>
          </p:nvSpPr>
          <p:spPr>
            <a:xfrm>
              <a:off x="1408952" y="4519136"/>
              <a:ext cx="2399552" cy="523220"/>
            </a:xfrm>
            <a:prstGeom prst="rect">
              <a:avLst/>
            </a:prstGeom>
            <a:solidFill>
              <a:srgbClr val="FF0000">
                <a:alpha val="54000"/>
              </a:srgbClr>
            </a:solidFill>
          </p:spPr>
          <p:txBody>
            <a:bodyPr wrap="square" rtlCol="0">
              <a:spAutoFit/>
            </a:bodyPr>
            <a:lstStyle/>
            <a:p>
              <a:pPr algn="just"/>
              <a:r>
                <a:rPr lang="en-US" sz="1400" b="1" dirty="0" smtClean="0">
                  <a:latin typeface="Arial Black"/>
                  <a:cs typeface="Arial Black"/>
                </a:rPr>
                <a:t>RAW SCORE </a:t>
              </a:r>
              <a:r>
                <a:rPr lang="en-US" sz="1400" b="1" dirty="0" smtClean="0"/>
                <a:t>– Total points earned</a:t>
              </a:r>
              <a:endParaRPr lang="en-US" sz="1400" b="1" dirty="0"/>
            </a:p>
          </p:txBody>
        </p:sp>
        <p:cxnSp>
          <p:nvCxnSpPr>
            <p:cNvPr id="44" name="Straight Arrow Connector 43"/>
            <p:cNvCxnSpPr>
              <a:stCxn id="35" idx="0"/>
            </p:cNvCxnSpPr>
            <p:nvPr/>
          </p:nvCxnSpPr>
          <p:spPr>
            <a:xfrm rot="5400000" flipH="1" flipV="1">
              <a:off x="2283296" y="3144832"/>
              <a:ext cx="1699736" cy="1048872"/>
            </a:xfrm>
            <a:prstGeom prst="straightConnector1">
              <a:avLst/>
            </a:prstGeom>
            <a:ln w="50800">
              <a:tailEnd type="arrow"/>
            </a:ln>
          </p:spPr>
          <p:style>
            <a:lnRef idx="2">
              <a:schemeClr val="accent1"/>
            </a:lnRef>
            <a:fillRef idx="0">
              <a:schemeClr val="accent1"/>
            </a:fillRef>
            <a:effectRef idx="1">
              <a:schemeClr val="accent1"/>
            </a:effectRef>
            <a:fontRef idx="minor">
              <a:schemeClr val="tx1"/>
            </a:fontRef>
          </p:style>
        </p:cxnSp>
      </p:grpSp>
      <p:grpSp>
        <p:nvGrpSpPr>
          <p:cNvPr id="54" name="Group 53"/>
          <p:cNvGrpSpPr/>
          <p:nvPr/>
        </p:nvGrpSpPr>
        <p:grpSpPr>
          <a:xfrm>
            <a:off x="3886200" y="2819400"/>
            <a:ext cx="2399552" cy="2222956"/>
            <a:chOff x="3886200" y="2819400"/>
            <a:chExt cx="2399552" cy="2222956"/>
          </a:xfrm>
        </p:grpSpPr>
        <p:sp>
          <p:nvSpPr>
            <p:cNvPr id="36" name="TextBox 35"/>
            <p:cNvSpPr txBox="1"/>
            <p:nvPr/>
          </p:nvSpPr>
          <p:spPr>
            <a:xfrm>
              <a:off x="3886200" y="4519136"/>
              <a:ext cx="2399552" cy="523220"/>
            </a:xfrm>
            <a:prstGeom prst="rect">
              <a:avLst/>
            </a:prstGeom>
            <a:solidFill>
              <a:srgbClr val="FF0000">
                <a:alpha val="54000"/>
              </a:srgbClr>
            </a:solidFill>
          </p:spPr>
          <p:txBody>
            <a:bodyPr wrap="square" rtlCol="0">
              <a:spAutoFit/>
            </a:bodyPr>
            <a:lstStyle/>
            <a:p>
              <a:pPr algn="just"/>
              <a:r>
                <a:rPr lang="en-US" sz="1400" b="1" dirty="0" smtClean="0">
                  <a:latin typeface="Arial Black"/>
                  <a:cs typeface="Arial Black"/>
                </a:rPr>
                <a:t>RATING </a:t>
              </a:r>
              <a:r>
                <a:rPr lang="en-US" sz="1400" b="1" dirty="0" smtClean="0"/>
                <a:t>– Equivalent rating of points earned</a:t>
              </a:r>
              <a:endParaRPr lang="en-US" sz="1400" b="1" dirty="0"/>
            </a:p>
          </p:txBody>
        </p:sp>
        <p:cxnSp>
          <p:nvCxnSpPr>
            <p:cNvPr id="46" name="Straight Arrow Connector 45"/>
            <p:cNvCxnSpPr>
              <a:stCxn id="36" idx="0"/>
            </p:cNvCxnSpPr>
            <p:nvPr/>
          </p:nvCxnSpPr>
          <p:spPr>
            <a:xfrm rot="5400000" flipH="1" flipV="1">
              <a:off x="4245820" y="3659556"/>
              <a:ext cx="1699736" cy="19424"/>
            </a:xfrm>
            <a:prstGeom prst="straightConnector1">
              <a:avLst/>
            </a:prstGeom>
            <a:ln w="50800">
              <a:tailEnd type="arrow"/>
            </a:ln>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5410200" y="3048000"/>
            <a:ext cx="3352800" cy="1994356"/>
            <a:chOff x="5410200" y="3048000"/>
            <a:chExt cx="3352800" cy="1994356"/>
          </a:xfrm>
        </p:grpSpPr>
        <p:sp>
          <p:nvSpPr>
            <p:cNvPr id="37" name="TextBox 36"/>
            <p:cNvSpPr txBox="1"/>
            <p:nvPr/>
          </p:nvSpPr>
          <p:spPr>
            <a:xfrm>
              <a:off x="6363448" y="4519136"/>
              <a:ext cx="2399552" cy="523220"/>
            </a:xfrm>
            <a:prstGeom prst="rect">
              <a:avLst/>
            </a:prstGeom>
            <a:solidFill>
              <a:srgbClr val="FF0000">
                <a:alpha val="54000"/>
              </a:srgbClr>
            </a:solidFill>
          </p:spPr>
          <p:txBody>
            <a:bodyPr wrap="square" rtlCol="0">
              <a:spAutoFit/>
            </a:bodyPr>
            <a:lstStyle/>
            <a:p>
              <a:pPr algn="just"/>
              <a:r>
                <a:rPr lang="en-US" sz="1400" b="1" dirty="0" smtClean="0">
                  <a:latin typeface="Arial Black"/>
                  <a:cs typeface="Arial Black"/>
                </a:rPr>
                <a:t>GAVEL </a:t>
              </a:r>
              <a:r>
                <a:rPr lang="en-US" sz="1400" b="1" dirty="0" smtClean="0"/>
                <a:t>– Indicates if qualified or not</a:t>
              </a:r>
              <a:endParaRPr lang="en-US" sz="1400" b="1" dirty="0"/>
            </a:p>
          </p:txBody>
        </p:sp>
        <p:cxnSp>
          <p:nvCxnSpPr>
            <p:cNvPr id="48" name="Straight Arrow Connector 47"/>
            <p:cNvCxnSpPr/>
            <p:nvPr/>
          </p:nvCxnSpPr>
          <p:spPr>
            <a:xfrm rot="10800000">
              <a:off x="5410200" y="3048000"/>
              <a:ext cx="2133600" cy="1447800"/>
            </a:xfrm>
            <a:prstGeom prst="straightConnector1">
              <a:avLst/>
            </a:prstGeom>
            <a:ln w="50800">
              <a:tailEnd type="arrow"/>
            </a:ln>
          </p:spPr>
          <p:style>
            <a:lnRef idx="2">
              <a:schemeClr val="accent1"/>
            </a:lnRef>
            <a:fillRef idx="0">
              <a:schemeClr val="accent1"/>
            </a:fillRef>
            <a:effectRef idx="1">
              <a:schemeClr val="accent1"/>
            </a:effectRef>
            <a:fontRef idx="minor">
              <a:schemeClr val="tx1"/>
            </a:fontRef>
          </p:style>
        </p:cxnSp>
      </p:grpSp>
      <p:grpSp>
        <p:nvGrpSpPr>
          <p:cNvPr id="56" name="Group 55"/>
          <p:cNvGrpSpPr/>
          <p:nvPr/>
        </p:nvGrpSpPr>
        <p:grpSpPr>
          <a:xfrm>
            <a:off x="2667000" y="3276600"/>
            <a:ext cx="2399552" cy="2590800"/>
            <a:chOff x="2667000" y="3276600"/>
            <a:chExt cx="2399552" cy="2590800"/>
          </a:xfrm>
        </p:grpSpPr>
        <p:sp>
          <p:nvSpPr>
            <p:cNvPr id="41" name="TextBox 40"/>
            <p:cNvSpPr txBox="1"/>
            <p:nvPr/>
          </p:nvSpPr>
          <p:spPr>
            <a:xfrm>
              <a:off x="2667000" y="5128736"/>
              <a:ext cx="2399552" cy="738664"/>
            </a:xfrm>
            <a:prstGeom prst="rect">
              <a:avLst/>
            </a:prstGeom>
            <a:solidFill>
              <a:srgbClr val="FF0000">
                <a:alpha val="54000"/>
              </a:srgbClr>
            </a:solidFill>
          </p:spPr>
          <p:txBody>
            <a:bodyPr wrap="square" rtlCol="0">
              <a:spAutoFit/>
            </a:bodyPr>
            <a:lstStyle/>
            <a:p>
              <a:pPr algn="just"/>
              <a:r>
                <a:rPr lang="en-US" sz="1400" b="1" dirty="0" smtClean="0">
                  <a:latin typeface="Arial Black"/>
                  <a:cs typeface="Arial Black"/>
                </a:rPr>
                <a:t>CATEGORIES 100% </a:t>
              </a:r>
              <a:r>
                <a:rPr lang="en-US" sz="1400" b="1" dirty="0" smtClean="0"/>
                <a:t>– Indicates no. of efficient categories</a:t>
              </a:r>
              <a:endParaRPr lang="en-US" sz="1400" b="1" dirty="0"/>
            </a:p>
          </p:txBody>
        </p:sp>
        <p:cxnSp>
          <p:nvCxnSpPr>
            <p:cNvPr id="50" name="Straight Arrow Connector 49"/>
            <p:cNvCxnSpPr>
              <a:stCxn id="41" idx="0"/>
            </p:cNvCxnSpPr>
            <p:nvPr/>
          </p:nvCxnSpPr>
          <p:spPr>
            <a:xfrm rot="5400000" flipH="1" flipV="1">
              <a:off x="3483820" y="3659556"/>
              <a:ext cx="1852136" cy="1086224"/>
            </a:xfrm>
            <a:prstGeom prst="straightConnector1">
              <a:avLst/>
            </a:prstGeom>
            <a:ln w="50800">
              <a:tailEnd type="arrow"/>
            </a:ln>
          </p:spPr>
          <p:style>
            <a:lnRef idx="2">
              <a:schemeClr val="accent1"/>
            </a:lnRef>
            <a:fillRef idx="0">
              <a:schemeClr val="accent1"/>
            </a:fillRef>
            <a:effectRef idx="1">
              <a:schemeClr val="accent1"/>
            </a:effectRef>
            <a:fontRef idx="minor">
              <a:schemeClr val="tx1"/>
            </a:fontRef>
          </p:style>
        </p:cxnSp>
      </p:grpSp>
      <p:grpSp>
        <p:nvGrpSpPr>
          <p:cNvPr id="57" name="Group 56"/>
          <p:cNvGrpSpPr/>
          <p:nvPr/>
        </p:nvGrpSpPr>
        <p:grpSpPr>
          <a:xfrm>
            <a:off x="5144248" y="3429000"/>
            <a:ext cx="2399552" cy="2438400"/>
            <a:chOff x="5144248" y="3429000"/>
            <a:chExt cx="2399552" cy="2438400"/>
          </a:xfrm>
        </p:grpSpPr>
        <p:sp>
          <p:nvSpPr>
            <p:cNvPr id="42" name="TextBox 41"/>
            <p:cNvSpPr txBox="1"/>
            <p:nvPr/>
          </p:nvSpPr>
          <p:spPr>
            <a:xfrm>
              <a:off x="5144248" y="5128736"/>
              <a:ext cx="2399552" cy="738664"/>
            </a:xfrm>
            <a:prstGeom prst="rect">
              <a:avLst/>
            </a:prstGeom>
            <a:solidFill>
              <a:srgbClr val="FF0000">
                <a:alpha val="54000"/>
              </a:srgbClr>
            </a:solidFill>
          </p:spPr>
          <p:txBody>
            <a:bodyPr wrap="square" rtlCol="0">
              <a:spAutoFit/>
            </a:bodyPr>
            <a:lstStyle/>
            <a:p>
              <a:pPr algn="just"/>
              <a:r>
                <a:rPr lang="en-US" sz="1400" b="1" dirty="0" smtClean="0">
                  <a:latin typeface="Arial Black"/>
                  <a:cs typeface="Arial Black"/>
                </a:rPr>
                <a:t>SEAL OF EFFICIENCY </a:t>
              </a:r>
              <a:r>
                <a:rPr lang="en-US" sz="1400" b="1" dirty="0" smtClean="0"/>
                <a:t>– Indicates the level of efficiency achieved </a:t>
              </a:r>
              <a:endParaRPr lang="en-US" sz="1400" b="1" dirty="0"/>
            </a:p>
          </p:txBody>
        </p:sp>
        <p:cxnSp>
          <p:nvCxnSpPr>
            <p:cNvPr id="52" name="Straight Arrow Connector 51"/>
            <p:cNvCxnSpPr>
              <a:stCxn id="42" idx="0"/>
            </p:cNvCxnSpPr>
            <p:nvPr/>
          </p:nvCxnSpPr>
          <p:spPr>
            <a:xfrm rot="5400000" flipH="1" flipV="1">
              <a:off x="5827344" y="3945680"/>
              <a:ext cx="1699736" cy="666376"/>
            </a:xfrm>
            <a:prstGeom prst="straightConnector1">
              <a:avLst/>
            </a:prstGeom>
            <a:ln w="50800">
              <a:tailEnd type="arrow"/>
            </a:ln>
          </p:spPr>
          <p:style>
            <a:lnRef idx="2">
              <a:schemeClr val="accent1"/>
            </a:lnRef>
            <a:fillRef idx="0">
              <a:schemeClr val="accent1"/>
            </a:fillRef>
            <a:effectRef idx="1">
              <a:schemeClr val="accent1"/>
            </a:effectRef>
            <a:fontRef idx="minor">
              <a:schemeClr val="tx1"/>
            </a:fontRef>
          </p:style>
        </p:cxnSp>
      </p:grpSp>
      <p:sp>
        <p:nvSpPr>
          <p:cNvPr id="58" name="TextBox 57"/>
          <p:cNvSpPr txBox="1"/>
          <p:nvPr/>
        </p:nvSpPr>
        <p:spPr>
          <a:xfrm>
            <a:off x="838200" y="4158496"/>
            <a:ext cx="7772400" cy="1754327"/>
          </a:xfrm>
          <a:prstGeom prst="rect">
            <a:avLst/>
          </a:prstGeom>
          <a:noFill/>
        </p:spPr>
        <p:txBody>
          <a:bodyPr wrap="square" rtlCol="0">
            <a:spAutoFit/>
          </a:bodyPr>
          <a:lstStyle/>
          <a:p>
            <a:pPr algn="ctr"/>
            <a:r>
              <a:rPr lang="en-US" sz="2500" b="1" dirty="0" smtClean="0">
                <a:solidFill>
                  <a:schemeClr val="accent2">
                    <a:lumMod val="75000"/>
                  </a:schemeClr>
                </a:solidFill>
              </a:rPr>
              <a:t>KNOW YOUR JCIPEA STANDING </a:t>
            </a:r>
          </a:p>
          <a:p>
            <a:pPr algn="ctr"/>
            <a:r>
              <a:rPr lang="en-US" sz="2500" b="1" dirty="0" smtClean="0">
                <a:solidFill>
                  <a:schemeClr val="accent2">
                    <a:lumMod val="75000"/>
                  </a:schemeClr>
                </a:solidFill>
              </a:rPr>
              <a:t>anytime, on your own!</a:t>
            </a:r>
          </a:p>
          <a:p>
            <a:pPr algn="ctr"/>
            <a:endParaRPr lang="en-US" sz="1400" b="1" dirty="0" smtClean="0"/>
          </a:p>
          <a:p>
            <a:pPr algn="ctr"/>
            <a:r>
              <a:rPr lang="en-US" sz="2200" b="1" dirty="0" smtClean="0"/>
              <a:t>Dashboard is automatically generated once you update the template with all the goals completed / criteria met.</a:t>
            </a:r>
            <a:endParaRPr lang="en-US" sz="2200" b="1"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childTnLst>
                          </p:cTn>
                        </p:par>
                        <p:par>
                          <p:cTn id="8" fill="hold">
                            <p:stCondLst>
                              <p:cond delay="1000"/>
                            </p:stCondLst>
                            <p:childTnLst>
                              <p:par>
                                <p:cTn id="9" presetID="22" presetClass="entr" presetSubtype="4" fill="hold" grpId="1"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ipe(down)">
                                      <p:cBhvr>
                                        <p:cTn id="11" dur="500"/>
                                        <p:tgtEl>
                                          <p:spTgt spid="27"/>
                                        </p:tgtEl>
                                      </p:cBhvr>
                                    </p:animEffect>
                                  </p:childTnLst>
                                </p:cTn>
                              </p:par>
                            </p:childTnLst>
                          </p:cTn>
                        </p:par>
                        <p:par>
                          <p:cTn id="12" fill="hold">
                            <p:stCondLst>
                              <p:cond delay="1500"/>
                            </p:stCondLst>
                            <p:childTnLst>
                              <p:par>
                                <p:cTn id="13" presetID="22" presetClass="entr" presetSubtype="8"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1000"/>
                                        <p:tgtEl>
                                          <p:spTgt spid="34"/>
                                        </p:tgtEl>
                                      </p:cBhvr>
                                    </p:animEffect>
                                  </p:childTnLst>
                                </p:cTn>
                              </p:par>
                            </p:childTnLst>
                          </p:cTn>
                        </p:par>
                      </p:childTnLst>
                    </p:cTn>
                  </p:par>
                  <p:par>
                    <p:cTn id="16" fill="hold">
                      <p:stCondLst>
                        <p:cond delay="indefinite"/>
                      </p:stCondLst>
                      <p:childTnLst>
                        <p:par>
                          <p:cTn id="17" fill="hold">
                            <p:stCondLst>
                              <p:cond delay="0"/>
                            </p:stCondLst>
                            <p:childTnLst>
                              <p:par>
                                <p:cTn id="18" presetID="37" presetClass="entr" presetSubtype="0" fill="hold" nodeType="clickEffect">
                                  <p:stCondLst>
                                    <p:cond delay="0"/>
                                  </p:stCondLst>
                                  <p:childTnLst>
                                    <p:set>
                                      <p:cBhvr>
                                        <p:cTn id="19" dur="1" fill="hold">
                                          <p:stCondLst>
                                            <p:cond delay="0"/>
                                          </p:stCondLst>
                                        </p:cTn>
                                        <p:tgtEl>
                                          <p:spTgt spid="53"/>
                                        </p:tgtEl>
                                        <p:attrNameLst>
                                          <p:attrName>style.visibility</p:attrName>
                                        </p:attrNameLst>
                                      </p:cBhvr>
                                      <p:to>
                                        <p:strVal val="visible"/>
                                      </p:to>
                                    </p:set>
                                    <p:animEffect transition="in" filter="fade">
                                      <p:cBhvr>
                                        <p:cTn id="20" dur="1000"/>
                                        <p:tgtEl>
                                          <p:spTgt spid="53"/>
                                        </p:tgtEl>
                                      </p:cBhvr>
                                    </p:animEffect>
                                    <p:anim calcmode="lin" valueType="num">
                                      <p:cBhvr>
                                        <p:cTn id="21" dur="1000" fill="hold"/>
                                        <p:tgtEl>
                                          <p:spTgt spid="53"/>
                                        </p:tgtEl>
                                        <p:attrNameLst>
                                          <p:attrName>ppt_x</p:attrName>
                                        </p:attrNameLst>
                                      </p:cBhvr>
                                      <p:tavLst>
                                        <p:tav tm="0">
                                          <p:val>
                                            <p:strVal val="#ppt_x"/>
                                          </p:val>
                                        </p:tav>
                                        <p:tav tm="100000">
                                          <p:val>
                                            <p:strVal val="#ppt_x"/>
                                          </p:val>
                                        </p:tav>
                                      </p:tavLst>
                                    </p:anim>
                                    <p:anim calcmode="lin" valueType="num">
                                      <p:cBhvr>
                                        <p:cTn id="22" dur="900" decel="100000" fill="hold"/>
                                        <p:tgtEl>
                                          <p:spTgt spid="53"/>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53"/>
                                        </p:tgtEl>
                                        <p:attrNameLst>
                                          <p:attrName>ppt_y</p:attrName>
                                        </p:attrNameLst>
                                      </p:cBhvr>
                                      <p:tavLst>
                                        <p:tav tm="0">
                                          <p:val>
                                            <p:strVal val="#ppt_y-.03"/>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nodeType="clickEffect">
                                  <p:stCondLst>
                                    <p:cond delay="0"/>
                                  </p:stCondLst>
                                  <p:childTnLst>
                                    <p:animEffect transition="out" filter="fade">
                                      <p:cBhvr>
                                        <p:cTn id="27" dur="2000"/>
                                        <p:tgtEl>
                                          <p:spTgt spid="53"/>
                                        </p:tgtEl>
                                      </p:cBhvr>
                                    </p:animEffect>
                                    <p:set>
                                      <p:cBhvr>
                                        <p:cTn id="28" dur="1" fill="hold">
                                          <p:stCondLst>
                                            <p:cond delay="1999"/>
                                          </p:stCondLst>
                                        </p:cTn>
                                        <p:tgtEl>
                                          <p:spTgt spid="53"/>
                                        </p:tgtEl>
                                        <p:attrNameLst>
                                          <p:attrName>style.visibility</p:attrName>
                                        </p:attrNameLst>
                                      </p:cBhvr>
                                      <p:to>
                                        <p:strVal val="hidden"/>
                                      </p:to>
                                    </p:set>
                                  </p:childTnLst>
                                </p:cTn>
                              </p:par>
                              <p:par>
                                <p:cTn id="29" presetID="37" presetClass="entr" presetSubtype="0" fill="hold" nodeType="withEffect">
                                  <p:stCondLst>
                                    <p:cond delay="0"/>
                                  </p:stCondLst>
                                  <p:childTnLst>
                                    <p:set>
                                      <p:cBhvr>
                                        <p:cTn id="30" dur="1" fill="hold">
                                          <p:stCondLst>
                                            <p:cond delay="0"/>
                                          </p:stCondLst>
                                        </p:cTn>
                                        <p:tgtEl>
                                          <p:spTgt spid="54"/>
                                        </p:tgtEl>
                                        <p:attrNameLst>
                                          <p:attrName>style.visibility</p:attrName>
                                        </p:attrNameLst>
                                      </p:cBhvr>
                                      <p:to>
                                        <p:strVal val="visible"/>
                                      </p:to>
                                    </p:set>
                                    <p:animEffect transition="in" filter="fade">
                                      <p:cBhvr>
                                        <p:cTn id="31" dur="1000"/>
                                        <p:tgtEl>
                                          <p:spTgt spid="54"/>
                                        </p:tgtEl>
                                      </p:cBhvr>
                                    </p:animEffect>
                                    <p:anim calcmode="lin" valueType="num">
                                      <p:cBhvr>
                                        <p:cTn id="32" dur="1000" fill="hold"/>
                                        <p:tgtEl>
                                          <p:spTgt spid="54"/>
                                        </p:tgtEl>
                                        <p:attrNameLst>
                                          <p:attrName>ppt_x</p:attrName>
                                        </p:attrNameLst>
                                      </p:cBhvr>
                                      <p:tavLst>
                                        <p:tav tm="0">
                                          <p:val>
                                            <p:strVal val="#ppt_x"/>
                                          </p:val>
                                        </p:tav>
                                        <p:tav tm="100000">
                                          <p:val>
                                            <p:strVal val="#ppt_x"/>
                                          </p:val>
                                        </p:tav>
                                      </p:tavLst>
                                    </p:anim>
                                    <p:anim calcmode="lin" valueType="num">
                                      <p:cBhvr>
                                        <p:cTn id="33" dur="900" decel="100000" fill="hold"/>
                                        <p:tgtEl>
                                          <p:spTgt spid="54"/>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54"/>
                                        </p:tgtEl>
                                        <p:attrNameLst>
                                          <p:attrName>ppt_y</p:attrName>
                                        </p:attrNameLst>
                                      </p:cBhvr>
                                      <p:tavLst>
                                        <p:tav tm="0">
                                          <p:val>
                                            <p:strVal val="#ppt_y-.03"/>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0" presetClass="exit" presetSubtype="0" fill="hold" nodeType="clickEffect">
                                  <p:stCondLst>
                                    <p:cond delay="0"/>
                                  </p:stCondLst>
                                  <p:childTnLst>
                                    <p:animEffect transition="out" filter="fade">
                                      <p:cBhvr>
                                        <p:cTn id="38" dur="2000"/>
                                        <p:tgtEl>
                                          <p:spTgt spid="54"/>
                                        </p:tgtEl>
                                      </p:cBhvr>
                                    </p:animEffect>
                                    <p:set>
                                      <p:cBhvr>
                                        <p:cTn id="39" dur="1" fill="hold">
                                          <p:stCondLst>
                                            <p:cond delay="1999"/>
                                          </p:stCondLst>
                                        </p:cTn>
                                        <p:tgtEl>
                                          <p:spTgt spid="54"/>
                                        </p:tgtEl>
                                        <p:attrNameLst>
                                          <p:attrName>style.visibility</p:attrName>
                                        </p:attrNameLst>
                                      </p:cBhvr>
                                      <p:to>
                                        <p:strVal val="hidden"/>
                                      </p:to>
                                    </p:set>
                                  </p:childTnLst>
                                </p:cTn>
                              </p:par>
                              <p:par>
                                <p:cTn id="40" presetID="37" presetClass="entr" presetSubtype="0" fill="hold" nodeType="withEffect">
                                  <p:stCondLst>
                                    <p:cond delay="0"/>
                                  </p:stCondLst>
                                  <p:childTnLst>
                                    <p:set>
                                      <p:cBhvr>
                                        <p:cTn id="41" dur="1" fill="hold">
                                          <p:stCondLst>
                                            <p:cond delay="0"/>
                                          </p:stCondLst>
                                        </p:cTn>
                                        <p:tgtEl>
                                          <p:spTgt spid="55"/>
                                        </p:tgtEl>
                                        <p:attrNameLst>
                                          <p:attrName>style.visibility</p:attrName>
                                        </p:attrNameLst>
                                      </p:cBhvr>
                                      <p:to>
                                        <p:strVal val="visible"/>
                                      </p:to>
                                    </p:set>
                                    <p:animEffect transition="in" filter="fade">
                                      <p:cBhvr>
                                        <p:cTn id="42" dur="1000"/>
                                        <p:tgtEl>
                                          <p:spTgt spid="55"/>
                                        </p:tgtEl>
                                      </p:cBhvr>
                                    </p:animEffect>
                                    <p:anim calcmode="lin" valueType="num">
                                      <p:cBhvr>
                                        <p:cTn id="43" dur="1000" fill="hold"/>
                                        <p:tgtEl>
                                          <p:spTgt spid="55"/>
                                        </p:tgtEl>
                                        <p:attrNameLst>
                                          <p:attrName>ppt_x</p:attrName>
                                        </p:attrNameLst>
                                      </p:cBhvr>
                                      <p:tavLst>
                                        <p:tav tm="0">
                                          <p:val>
                                            <p:strVal val="#ppt_x"/>
                                          </p:val>
                                        </p:tav>
                                        <p:tav tm="100000">
                                          <p:val>
                                            <p:strVal val="#ppt_x"/>
                                          </p:val>
                                        </p:tav>
                                      </p:tavLst>
                                    </p:anim>
                                    <p:anim calcmode="lin" valueType="num">
                                      <p:cBhvr>
                                        <p:cTn id="44" dur="900" decel="100000" fill="hold"/>
                                        <p:tgtEl>
                                          <p:spTgt spid="55"/>
                                        </p:tgtEl>
                                        <p:attrNameLst>
                                          <p:attrName>ppt_y</p:attrName>
                                        </p:attrNameLst>
                                      </p:cBhvr>
                                      <p:tavLst>
                                        <p:tav tm="0">
                                          <p:val>
                                            <p:strVal val="#ppt_y+1"/>
                                          </p:val>
                                        </p:tav>
                                        <p:tav tm="100000">
                                          <p:val>
                                            <p:strVal val="#ppt_y-.03"/>
                                          </p:val>
                                        </p:tav>
                                      </p:tavLst>
                                    </p:anim>
                                    <p:anim calcmode="lin" valueType="num">
                                      <p:cBhvr>
                                        <p:cTn id="45" dur="100" accel="100000" fill="hold">
                                          <p:stCondLst>
                                            <p:cond delay="900"/>
                                          </p:stCondLst>
                                        </p:cTn>
                                        <p:tgtEl>
                                          <p:spTgt spid="55"/>
                                        </p:tgtEl>
                                        <p:attrNameLst>
                                          <p:attrName>ppt_y</p:attrName>
                                        </p:attrNameLst>
                                      </p:cBhvr>
                                      <p:tavLst>
                                        <p:tav tm="0">
                                          <p:val>
                                            <p:strVal val="#ppt_y-.03"/>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xit" presetSubtype="0" fill="hold" nodeType="clickEffect">
                                  <p:stCondLst>
                                    <p:cond delay="0"/>
                                  </p:stCondLst>
                                  <p:childTnLst>
                                    <p:animEffect transition="out" filter="fade">
                                      <p:cBhvr>
                                        <p:cTn id="49" dur="2000"/>
                                        <p:tgtEl>
                                          <p:spTgt spid="55"/>
                                        </p:tgtEl>
                                      </p:cBhvr>
                                    </p:animEffect>
                                    <p:set>
                                      <p:cBhvr>
                                        <p:cTn id="50" dur="1" fill="hold">
                                          <p:stCondLst>
                                            <p:cond delay="1999"/>
                                          </p:stCondLst>
                                        </p:cTn>
                                        <p:tgtEl>
                                          <p:spTgt spid="55"/>
                                        </p:tgtEl>
                                        <p:attrNameLst>
                                          <p:attrName>style.visibility</p:attrName>
                                        </p:attrNameLst>
                                      </p:cBhvr>
                                      <p:to>
                                        <p:strVal val="hidden"/>
                                      </p:to>
                                    </p:set>
                                  </p:childTnLst>
                                </p:cTn>
                              </p:par>
                              <p:par>
                                <p:cTn id="51" presetID="37" presetClass="entr" presetSubtype="0" fill="hold" nodeType="withEffect">
                                  <p:stCondLst>
                                    <p:cond delay="0"/>
                                  </p:stCondLst>
                                  <p:childTnLst>
                                    <p:set>
                                      <p:cBhvr>
                                        <p:cTn id="52" dur="1" fill="hold">
                                          <p:stCondLst>
                                            <p:cond delay="0"/>
                                          </p:stCondLst>
                                        </p:cTn>
                                        <p:tgtEl>
                                          <p:spTgt spid="56"/>
                                        </p:tgtEl>
                                        <p:attrNameLst>
                                          <p:attrName>style.visibility</p:attrName>
                                        </p:attrNameLst>
                                      </p:cBhvr>
                                      <p:to>
                                        <p:strVal val="visible"/>
                                      </p:to>
                                    </p:set>
                                    <p:animEffect transition="in" filter="fade">
                                      <p:cBhvr>
                                        <p:cTn id="53" dur="1000"/>
                                        <p:tgtEl>
                                          <p:spTgt spid="56"/>
                                        </p:tgtEl>
                                      </p:cBhvr>
                                    </p:animEffect>
                                    <p:anim calcmode="lin" valueType="num">
                                      <p:cBhvr>
                                        <p:cTn id="54" dur="1000" fill="hold"/>
                                        <p:tgtEl>
                                          <p:spTgt spid="56"/>
                                        </p:tgtEl>
                                        <p:attrNameLst>
                                          <p:attrName>ppt_x</p:attrName>
                                        </p:attrNameLst>
                                      </p:cBhvr>
                                      <p:tavLst>
                                        <p:tav tm="0">
                                          <p:val>
                                            <p:strVal val="#ppt_x"/>
                                          </p:val>
                                        </p:tav>
                                        <p:tav tm="100000">
                                          <p:val>
                                            <p:strVal val="#ppt_x"/>
                                          </p:val>
                                        </p:tav>
                                      </p:tavLst>
                                    </p:anim>
                                    <p:anim calcmode="lin" valueType="num">
                                      <p:cBhvr>
                                        <p:cTn id="55" dur="900" decel="100000" fill="hold"/>
                                        <p:tgtEl>
                                          <p:spTgt spid="56"/>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56"/>
                                        </p:tgtEl>
                                        <p:attrNameLst>
                                          <p:attrName>ppt_y</p:attrName>
                                        </p:attrNameLst>
                                      </p:cBhvr>
                                      <p:tavLst>
                                        <p:tav tm="0">
                                          <p:val>
                                            <p:strVal val="#ppt_y-.03"/>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10" presetClass="exit" presetSubtype="0" fill="hold" nodeType="clickEffect">
                                  <p:stCondLst>
                                    <p:cond delay="0"/>
                                  </p:stCondLst>
                                  <p:childTnLst>
                                    <p:animEffect transition="out" filter="fade">
                                      <p:cBhvr>
                                        <p:cTn id="60" dur="2000"/>
                                        <p:tgtEl>
                                          <p:spTgt spid="56"/>
                                        </p:tgtEl>
                                      </p:cBhvr>
                                    </p:animEffect>
                                    <p:set>
                                      <p:cBhvr>
                                        <p:cTn id="61" dur="1" fill="hold">
                                          <p:stCondLst>
                                            <p:cond delay="1999"/>
                                          </p:stCondLst>
                                        </p:cTn>
                                        <p:tgtEl>
                                          <p:spTgt spid="56"/>
                                        </p:tgtEl>
                                        <p:attrNameLst>
                                          <p:attrName>style.visibility</p:attrName>
                                        </p:attrNameLst>
                                      </p:cBhvr>
                                      <p:to>
                                        <p:strVal val="hidden"/>
                                      </p:to>
                                    </p:set>
                                  </p:childTnLst>
                                </p:cTn>
                              </p:par>
                              <p:par>
                                <p:cTn id="62" presetID="37" presetClass="entr" presetSubtype="0" fill="hold" nodeType="withEffect">
                                  <p:stCondLst>
                                    <p:cond delay="0"/>
                                  </p:stCondLst>
                                  <p:childTnLst>
                                    <p:set>
                                      <p:cBhvr>
                                        <p:cTn id="63" dur="1" fill="hold">
                                          <p:stCondLst>
                                            <p:cond delay="0"/>
                                          </p:stCondLst>
                                        </p:cTn>
                                        <p:tgtEl>
                                          <p:spTgt spid="57"/>
                                        </p:tgtEl>
                                        <p:attrNameLst>
                                          <p:attrName>style.visibility</p:attrName>
                                        </p:attrNameLst>
                                      </p:cBhvr>
                                      <p:to>
                                        <p:strVal val="visible"/>
                                      </p:to>
                                    </p:set>
                                    <p:animEffect transition="in" filter="fade">
                                      <p:cBhvr>
                                        <p:cTn id="64" dur="1000"/>
                                        <p:tgtEl>
                                          <p:spTgt spid="57"/>
                                        </p:tgtEl>
                                      </p:cBhvr>
                                    </p:animEffect>
                                    <p:anim calcmode="lin" valueType="num">
                                      <p:cBhvr>
                                        <p:cTn id="65" dur="1000" fill="hold"/>
                                        <p:tgtEl>
                                          <p:spTgt spid="57"/>
                                        </p:tgtEl>
                                        <p:attrNameLst>
                                          <p:attrName>ppt_x</p:attrName>
                                        </p:attrNameLst>
                                      </p:cBhvr>
                                      <p:tavLst>
                                        <p:tav tm="0">
                                          <p:val>
                                            <p:strVal val="#ppt_x"/>
                                          </p:val>
                                        </p:tav>
                                        <p:tav tm="100000">
                                          <p:val>
                                            <p:strVal val="#ppt_x"/>
                                          </p:val>
                                        </p:tav>
                                      </p:tavLst>
                                    </p:anim>
                                    <p:anim calcmode="lin" valueType="num">
                                      <p:cBhvr>
                                        <p:cTn id="66" dur="900" decel="100000" fill="hold"/>
                                        <p:tgtEl>
                                          <p:spTgt spid="57"/>
                                        </p:tgtEl>
                                        <p:attrNameLst>
                                          <p:attrName>ppt_y</p:attrName>
                                        </p:attrNameLst>
                                      </p:cBhvr>
                                      <p:tavLst>
                                        <p:tav tm="0">
                                          <p:val>
                                            <p:strVal val="#ppt_y+1"/>
                                          </p:val>
                                        </p:tav>
                                        <p:tav tm="100000">
                                          <p:val>
                                            <p:strVal val="#ppt_y-.03"/>
                                          </p:val>
                                        </p:tav>
                                      </p:tavLst>
                                    </p:anim>
                                    <p:anim calcmode="lin" valueType="num">
                                      <p:cBhvr>
                                        <p:cTn id="67" dur="100" accel="100000" fill="hold">
                                          <p:stCondLst>
                                            <p:cond delay="900"/>
                                          </p:stCondLst>
                                        </p:cTn>
                                        <p:tgtEl>
                                          <p:spTgt spid="57"/>
                                        </p:tgtEl>
                                        <p:attrNameLst>
                                          <p:attrName>ppt_y</p:attrName>
                                        </p:attrNameLst>
                                      </p:cBhvr>
                                      <p:tavLst>
                                        <p:tav tm="0">
                                          <p:val>
                                            <p:strVal val="#ppt_y-.03"/>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10" presetClass="exit" presetSubtype="0" fill="hold" nodeType="clickEffect">
                                  <p:stCondLst>
                                    <p:cond delay="0"/>
                                  </p:stCondLst>
                                  <p:childTnLst>
                                    <p:animEffect transition="out" filter="fade">
                                      <p:cBhvr>
                                        <p:cTn id="71" dur="2000"/>
                                        <p:tgtEl>
                                          <p:spTgt spid="57"/>
                                        </p:tgtEl>
                                      </p:cBhvr>
                                    </p:animEffect>
                                    <p:set>
                                      <p:cBhvr>
                                        <p:cTn id="72" dur="1" fill="hold">
                                          <p:stCondLst>
                                            <p:cond delay="1999"/>
                                          </p:stCondLst>
                                        </p:cTn>
                                        <p:tgtEl>
                                          <p:spTgt spid="57"/>
                                        </p:tgtEl>
                                        <p:attrNameLst>
                                          <p:attrName>style.visibility</p:attrName>
                                        </p:attrNameLst>
                                      </p:cBhvr>
                                      <p:to>
                                        <p:strVal val="hidden"/>
                                      </p:to>
                                    </p:set>
                                  </p:childTnLst>
                                </p:cTn>
                              </p:par>
                              <p:par>
                                <p:cTn id="73" presetID="1" presetClass="entr" presetSubtype="0" fill="hold" grpId="0" nodeType="withEffect">
                                  <p:stCondLst>
                                    <p:cond delay="0"/>
                                  </p:stCondLst>
                                  <p:childTnLst>
                                    <p:set>
                                      <p:cBhvr>
                                        <p:cTn id="74"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1" animBg="1"/>
      <p:bldP spid="31" grpId="0" animBg="1"/>
      <p:bldP spid="34" grpId="0" animBg="1"/>
      <p:bldP spid="58" grpId="0"/>
    </p:bld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pic>
        <p:nvPicPr>
          <p:cNvPr id="40" name="Picture 39"/>
          <p:cNvPicPr>
            <a:picLocks noChangeAspect="1"/>
          </p:cNvPicPr>
          <p:nvPr/>
        </p:nvPicPr>
        <p:blipFill>
          <a:blip r:embed="rId3"/>
          <a:stretch>
            <a:fillRect/>
          </a:stretch>
        </p:blipFill>
        <p:spPr>
          <a:xfrm>
            <a:off x="0" y="2286000"/>
            <a:ext cx="9144000" cy="3848100"/>
          </a:xfrm>
          <a:prstGeom prst="rect">
            <a:avLst/>
          </a:prstGeom>
        </p:spPr>
      </p:pic>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TEMPLATE</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15" name="Rectangle 14"/>
          <p:cNvSpPr/>
          <p:nvPr/>
        </p:nvSpPr>
        <p:spPr>
          <a:xfrm>
            <a:off x="0" y="1371600"/>
            <a:ext cx="7924800" cy="477054"/>
          </a:xfrm>
          <a:prstGeom prst="rect">
            <a:avLst/>
          </a:prstGeom>
        </p:spPr>
        <p:txBody>
          <a:bodyPr wrap="square">
            <a:spAutoFit/>
          </a:bodyPr>
          <a:lstStyle/>
          <a:p>
            <a:r>
              <a:rPr lang="en-US" sz="2500" b="1" dirty="0" smtClean="0"/>
              <a:t>ACTUAL (Accomplishments) SECTION</a:t>
            </a:r>
            <a:endParaRPr lang="en-US" sz="2500" b="1" dirty="0"/>
          </a:p>
        </p:txBody>
      </p:sp>
      <p:sp>
        <p:nvSpPr>
          <p:cNvPr id="24" name="TextBox 23"/>
          <p:cNvSpPr txBox="1"/>
          <p:nvPr/>
        </p:nvSpPr>
        <p:spPr>
          <a:xfrm>
            <a:off x="38848" y="1810126"/>
            <a:ext cx="9067800" cy="307777"/>
          </a:xfrm>
          <a:prstGeom prst="rect">
            <a:avLst/>
          </a:prstGeom>
          <a:noFill/>
        </p:spPr>
        <p:txBody>
          <a:bodyPr wrap="square" rtlCol="0">
            <a:spAutoFit/>
          </a:bodyPr>
          <a:lstStyle/>
          <a:p>
            <a:pPr algn="just"/>
            <a:r>
              <a:rPr lang="en-US" sz="1400" b="1" dirty="0" smtClean="0"/>
              <a:t>Captures what has been done/achieved by the LO so far, including all scores/ratings achieved.</a:t>
            </a:r>
            <a:endParaRPr lang="en-US" sz="1400" b="1" dirty="0"/>
          </a:p>
        </p:txBody>
      </p:sp>
      <p:sp>
        <p:nvSpPr>
          <p:cNvPr id="26" name="Rectangle 25"/>
          <p:cNvSpPr/>
          <p:nvPr/>
        </p:nvSpPr>
        <p:spPr>
          <a:xfrm>
            <a:off x="5486400" y="3886200"/>
            <a:ext cx="3657600" cy="2209800"/>
          </a:xfrm>
          <a:prstGeom prst="rect">
            <a:avLst/>
          </a:prstGeom>
          <a:solidFill>
            <a:schemeClr val="bg1">
              <a:alpha val="86000"/>
            </a:schemeClr>
          </a:solidFill>
          <a:ln>
            <a:solidFill>
              <a:schemeClr val="bg1">
                <a:alpha val="77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ounded Rectangle 27"/>
          <p:cNvSpPr/>
          <p:nvPr/>
        </p:nvSpPr>
        <p:spPr>
          <a:xfrm>
            <a:off x="0" y="3771148"/>
            <a:ext cx="5506574" cy="2438400"/>
          </a:xfrm>
          <a:prstGeom prst="roundRect">
            <a:avLst/>
          </a:prstGeom>
          <a:noFill/>
          <a:ln w="1016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9" name="Group 28"/>
          <p:cNvGrpSpPr/>
          <p:nvPr/>
        </p:nvGrpSpPr>
        <p:grpSpPr>
          <a:xfrm>
            <a:off x="3276600" y="4519140"/>
            <a:ext cx="5562600" cy="967260"/>
            <a:chOff x="-1410448" y="4519136"/>
            <a:chExt cx="5562600" cy="967260"/>
          </a:xfrm>
        </p:grpSpPr>
        <p:sp>
          <p:nvSpPr>
            <p:cNvPr id="30" name="TextBox 29"/>
            <p:cNvSpPr txBox="1"/>
            <p:nvPr/>
          </p:nvSpPr>
          <p:spPr>
            <a:xfrm>
              <a:off x="1408952" y="4519136"/>
              <a:ext cx="2743200" cy="738664"/>
            </a:xfrm>
            <a:prstGeom prst="rect">
              <a:avLst/>
            </a:prstGeom>
            <a:solidFill>
              <a:srgbClr val="FF0000">
                <a:alpha val="54000"/>
              </a:srgbClr>
            </a:solidFill>
          </p:spPr>
          <p:txBody>
            <a:bodyPr wrap="square" rtlCol="0">
              <a:spAutoFit/>
            </a:bodyPr>
            <a:lstStyle/>
            <a:p>
              <a:pPr algn="just"/>
              <a:r>
                <a:rPr lang="en-US" sz="1400" b="1" dirty="0" smtClean="0">
                  <a:latin typeface="Arial Black"/>
                  <a:cs typeface="Arial Black"/>
                </a:rPr>
                <a:t>YES or NO </a:t>
              </a:r>
              <a:r>
                <a:rPr lang="en-US" sz="1400" b="1" dirty="0" smtClean="0"/>
                <a:t>– Indicate whether the goal is done and/or </a:t>
              </a:r>
              <a:r>
                <a:rPr lang="en-US" sz="1400" b="1" dirty="0" err="1" smtClean="0"/>
                <a:t>cirteria</a:t>
              </a:r>
              <a:r>
                <a:rPr lang="en-US" sz="1400" b="1" dirty="0" smtClean="0"/>
                <a:t> is met</a:t>
              </a:r>
              <a:endParaRPr lang="en-US" sz="1400" b="1" dirty="0"/>
            </a:p>
          </p:txBody>
        </p:sp>
        <p:cxnSp>
          <p:nvCxnSpPr>
            <p:cNvPr id="32" name="Straight Arrow Connector 31"/>
            <p:cNvCxnSpPr>
              <a:stCxn id="30" idx="1"/>
            </p:cNvCxnSpPr>
            <p:nvPr/>
          </p:nvCxnSpPr>
          <p:spPr>
            <a:xfrm rot="10800000" flipV="1">
              <a:off x="-1410448" y="4888468"/>
              <a:ext cx="2819400" cy="597928"/>
            </a:xfrm>
            <a:prstGeom prst="straightConnector1">
              <a:avLst/>
            </a:prstGeom>
            <a:ln w="50800">
              <a:tailEnd type="arrow"/>
            </a:ln>
          </p:spPr>
          <p:style>
            <a:lnRef idx="2">
              <a:schemeClr val="accent1"/>
            </a:lnRef>
            <a:fillRef idx="0">
              <a:schemeClr val="accent1"/>
            </a:fillRef>
            <a:effectRef idx="1">
              <a:schemeClr val="accent1"/>
            </a:effectRef>
            <a:fontRef idx="minor">
              <a:schemeClr val="tx1"/>
            </a:fontRef>
          </p:style>
        </p:cxnSp>
      </p:grpSp>
      <p:grpSp>
        <p:nvGrpSpPr>
          <p:cNvPr id="39" name="Group 38"/>
          <p:cNvGrpSpPr/>
          <p:nvPr/>
        </p:nvGrpSpPr>
        <p:grpSpPr>
          <a:xfrm>
            <a:off x="4572000" y="5315330"/>
            <a:ext cx="4267200" cy="738664"/>
            <a:chOff x="-115048" y="4519136"/>
            <a:chExt cx="4267200" cy="738664"/>
          </a:xfrm>
        </p:grpSpPr>
        <p:sp>
          <p:nvSpPr>
            <p:cNvPr id="43" name="TextBox 42"/>
            <p:cNvSpPr txBox="1"/>
            <p:nvPr/>
          </p:nvSpPr>
          <p:spPr>
            <a:xfrm>
              <a:off x="1408952" y="4519136"/>
              <a:ext cx="2743200" cy="738664"/>
            </a:xfrm>
            <a:prstGeom prst="rect">
              <a:avLst/>
            </a:prstGeom>
            <a:solidFill>
              <a:srgbClr val="FF0000">
                <a:alpha val="54000"/>
              </a:srgbClr>
            </a:solidFill>
          </p:spPr>
          <p:txBody>
            <a:bodyPr wrap="square" rtlCol="0">
              <a:spAutoFit/>
            </a:bodyPr>
            <a:lstStyle/>
            <a:p>
              <a:pPr algn="just"/>
              <a:r>
                <a:rPr lang="en-US" sz="1400" b="1" dirty="0" smtClean="0">
                  <a:latin typeface="Arial Black"/>
                  <a:cs typeface="Arial Black"/>
                </a:rPr>
                <a:t>COUNT </a:t>
              </a:r>
              <a:r>
                <a:rPr lang="en-US" sz="1400" b="1" dirty="0" smtClean="0"/>
                <a:t>– Indicate number of participants, frequency or peso value, as appropriate</a:t>
              </a:r>
              <a:endParaRPr lang="en-US" sz="1400" b="1" dirty="0"/>
            </a:p>
          </p:txBody>
        </p:sp>
        <p:cxnSp>
          <p:nvCxnSpPr>
            <p:cNvPr id="45" name="Straight Arrow Connector 44"/>
            <p:cNvCxnSpPr>
              <a:stCxn id="43" idx="1"/>
            </p:cNvCxnSpPr>
            <p:nvPr/>
          </p:nvCxnSpPr>
          <p:spPr>
            <a:xfrm rot="10800000" flipV="1">
              <a:off x="-115048" y="4888468"/>
              <a:ext cx="1524000" cy="335138"/>
            </a:xfrm>
            <a:prstGeom prst="straightConnector1">
              <a:avLst/>
            </a:prstGeom>
            <a:ln w="50800">
              <a:tailEnd type="arrow"/>
            </a:ln>
          </p:spPr>
          <p:style>
            <a:lnRef idx="2">
              <a:schemeClr val="accent1"/>
            </a:lnRef>
            <a:fillRef idx="0">
              <a:schemeClr val="accent1"/>
            </a:fillRef>
            <a:effectRef idx="1">
              <a:schemeClr val="accent1"/>
            </a:effectRef>
            <a:fontRef idx="minor">
              <a:schemeClr val="tx1"/>
            </a:fontRef>
          </p:style>
        </p:cxnSp>
      </p:grpSp>
      <p:grpSp>
        <p:nvGrpSpPr>
          <p:cNvPr id="54" name="Group 53"/>
          <p:cNvGrpSpPr/>
          <p:nvPr/>
        </p:nvGrpSpPr>
        <p:grpSpPr>
          <a:xfrm>
            <a:off x="2667000" y="3923548"/>
            <a:ext cx="6172200" cy="1029452"/>
            <a:chOff x="-2020048" y="4519136"/>
            <a:chExt cx="6172200" cy="1029452"/>
          </a:xfrm>
        </p:grpSpPr>
        <p:sp>
          <p:nvSpPr>
            <p:cNvPr id="55" name="TextBox 54"/>
            <p:cNvSpPr txBox="1"/>
            <p:nvPr/>
          </p:nvSpPr>
          <p:spPr>
            <a:xfrm>
              <a:off x="1408952" y="4519136"/>
              <a:ext cx="2743200" cy="523220"/>
            </a:xfrm>
            <a:prstGeom prst="rect">
              <a:avLst/>
            </a:prstGeom>
            <a:solidFill>
              <a:srgbClr val="FF0000">
                <a:alpha val="54000"/>
              </a:srgbClr>
            </a:solidFill>
          </p:spPr>
          <p:txBody>
            <a:bodyPr wrap="square" rtlCol="0">
              <a:spAutoFit/>
            </a:bodyPr>
            <a:lstStyle/>
            <a:p>
              <a:pPr algn="just"/>
              <a:r>
                <a:rPr lang="en-US" sz="1400" b="1" dirty="0" smtClean="0">
                  <a:latin typeface="Arial Black"/>
                  <a:cs typeface="Arial Black"/>
                </a:rPr>
                <a:t>REMARKS </a:t>
              </a:r>
              <a:r>
                <a:rPr lang="en-US" sz="1400" b="1" dirty="0" smtClean="0"/>
                <a:t>– Indicate the details</a:t>
              </a:r>
              <a:endParaRPr lang="en-US" sz="1400" b="1" dirty="0"/>
            </a:p>
          </p:txBody>
        </p:sp>
        <p:cxnSp>
          <p:nvCxnSpPr>
            <p:cNvPr id="56" name="Straight Arrow Connector 55"/>
            <p:cNvCxnSpPr>
              <a:stCxn id="55" idx="1"/>
            </p:cNvCxnSpPr>
            <p:nvPr/>
          </p:nvCxnSpPr>
          <p:spPr>
            <a:xfrm rot="10800000" flipV="1">
              <a:off x="-2020048" y="4780746"/>
              <a:ext cx="3429000" cy="767842"/>
            </a:xfrm>
            <a:prstGeom prst="straightConnector1">
              <a:avLst/>
            </a:prstGeom>
            <a:ln w="50800">
              <a:tailEnd type="arrow"/>
            </a:ln>
          </p:spPr>
          <p:style>
            <a:lnRef idx="2">
              <a:schemeClr val="accent1"/>
            </a:lnRef>
            <a:fillRef idx="0">
              <a:schemeClr val="accent1"/>
            </a:fillRef>
            <a:effectRef idx="1">
              <a:schemeClr val="accent1"/>
            </a:effectRef>
            <a:fontRef idx="minor">
              <a:schemeClr val="tx1"/>
            </a:fontRef>
          </p:style>
        </p:cxn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wipe(down)">
                                      <p:cBhvr>
                                        <p:cTn id="11" dur="500"/>
                                        <p:tgtEl>
                                          <p:spTgt spid="28"/>
                                        </p:tgtEl>
                                      </p:cBhvr>
                                    </p:animEffect>
                                  </p:childTnLst>
                                </p:cTn>
                              </p:par>
                            </p:childTnLst>
                          </p:cTn>
                        </p:par>
                      </p:childTnLst>
                    </p:cTn>
                  </p:par>
                  <p:par>
                    <p:cTn id="12" fill="hold">
                      <p:stCondLst>
                        <p:cond delay="indefinite"/>
                      </p:stCondLst>
                      <p:childTnLst>
                        <p:par>
                          <p:cTn id="13" fill="hold">
                            <p:stCondLst>
                              <p:cond delay="0"/>
                            </p:stCondLst>
                            <p:childTnLst>
                              <p:par>
                                <p:cTn id="14" presetID="37" presetClass="entr" presetSubtype="0" fill="hold" nodeType="clickEffect">
                                  <p:stCondLst>
                                    <p:cond delay="0"/>
                                  </p:stCondLst>
                                  <p:childTnLst>
                                    <p:set>
                                      <p:cBhvr>
                                        <p:cTn id="15" dur="1" fill="hold">
                                          <p:stCondLst>
                                            <p:cond delay="0"/>
                                          </p:stCondLst>
                                        </p:cTn>
                                        <p:tgtEl>
                                          <p:spTgt spid="54"/>
                                        </p:tgtEl>
                                        <p:attrNameLst>
                                          <p:attrName>style.visibility</p:attrName>
                                        </p:attrNameLst>
                                      </p:cBhvr>
                                      <p:to>
                                        <p:strVal val="visible"/>
                                      </p:to>
                                    </p:set>
                                    <p:animEffect transition="in" filter="fade">
                                      <p:cBhvr>
                                        <p:cTn id="16" dur="1000"/>
                                        <p:tgtEl>
                                          <p:spTgt spid="54"/>
                                        </p:tgtEl>
                                      </p:cBhvr>
                                    </p:animEffect>
                                    <p:anim calcmode="lin" valueType="num">
                                      <p:cBhvr>
                                        <p:cTn id="17" dur="1000" fill="hold"/>
                                        <p:tgtEl>
                                          <p:spTgt spid="54"/>
                                        </p:tgtEl>
                                        <p:attrNameLst>
                                          <p:attrName>ppt_x</p:attrName>
                                        </p:attrNameLst>
                                      </p:cBhvr>
                                      <p:tavLst>
                                        <p:tav tm="0">
                                          <p:val>
                                            <p:strVal val="#ppt_x"/>
                                          </p:val>
                                        </p:tav>
                                        <p:tav tm="100000">
                                          <p:val>
                                            <p:strVal val="#ppt_x"/>
                                          </p:val>
                                        </p:tav>
                                      </p:tavLst>
                                    </p:anim>
                                    <p:anim calcmode="lin" valueType="num">
                                      <p:cBhvr>
                                        <p:cTn id="18" dur="900" decel="100000" fill="hold"/>
                                        <p:tgtEl>
                                          <p:spTgt spid="54"/>
                                        </p:tgtEl>
                                        <p:attrNameLst>
                                          <p:attrName>ppt_y</p:attrName>
                                        </p:attrNameLst>
                                      </p:cBhvr>
                                      <p:tavLst>
                                        <p:tav tm="0">
                                          <p:val>
                                            <p:strVal val="#ppt_y+1"/>
                                          </p:val>
                                        </p:tav>
                                        <p:tav tm="100000">
                                          <p:val>
                                            <p:strVal val="#ppt_y-.03"/>
                                          </p:val>
                                        </p:tav>
                                      </p:tavLst>
                                    </p:anim>
                                    <p:anim calcmode="lin" valueType="num">
                                      <p:cBhvr>
                                        <p:cTn id="19" dur="100" accel="100000" fill="hold">
                                          <p:stCondLst>
                                            <p:cond delay="900"/>
                                          </p:stCondLst>
                                        </p:cTn>
                                        <p:tgtEl>
                                          <p:spTgt spid="54"/>
                                        </p:tgtEl>
                                        <p:attrNameLst>
                                          <p:attrName>ppt_y</p:attrName>
                                        </p:attrNameLst>
                                      </p:cBhvr>
                                      <p:tavLst>
                                        <p:tav tm="0">
                                          <p:val>
                                            <p:strVal val="#ppt_y-.03"/>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nodeType="clickEffect">
                                  <p:stCondLst>
                                    <p:cond delay="0"/>
                                  </p:stCondLst>
                                  <p:childTnLst>
                                    <p:animEffect transition="out" filter="fade">
                                      <p:cBhvr>
                                        <p:cTn id="23" dur="2000"/>
                                        <p:tgtEl>
                                          <p:spTgt spid="54"/>
                                        </p:tgtEl>
                                      </p:cBhvr>
                                    </p:animEffect>
                                    <p:set>
                                      <p:cBhvr>
                                        <p:cTn id="24" dur="1" fill="hold">
                                          <p:stCondLst>
                                            <p:cond delay="1999"/>
                                          </p:stCondLst>
                                        </p:cTn>
                                        <p:tgtEl>
                                          <p:spTgt spid="54"/>
                                        </p:tgtEl>
                                        <p:attrNameLst>
                                          <p:attrName>style.visibility</p:attrName>
                                        </p:attrNameLst>
                                      </p:cBhvr>
                                      <p:to>
                                        <p:strVal val="hidden"/>
                                      </p:to>
                                    </p:set>
                                  </p:childTnLst>
                                </p:cTn>
                              </p:par>
                              <p:par>
                                <p:cTn id="25" presetID="37" presetClass="entr" presetSubtype="0" fill="hold"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1000"/>
                                        <p:tgtEl>
                                          <p:spTgt spid="29"/>
                                        </p:tgtEl>
                                      </p:cBhvr>
                                    </p:animEffect>
                                    <p:anim calcmode="lin" valueType="num">
                                      <p:cBhvr>
                                        <p:cTn id="28" dur="1000" fill="hold"/>
                                        <p:tgtEl>
                                          <p:spTgt spid="29"/>
                                        </p:tgtEl>
                                        <p:attrNameLst>
                                          <p:attrName>ppt_x</p:attrName>
                                        </p:attrNameLst>
                                      </p:cBhvr>
                                      <p:tavLst>
                                        <p:tav tm="0">
                                          <p:val>
                                            <p:strVal val="#ppt_x"/>
                                          </p:val>
                                        </p:tav>
                                        <p:tav tm="100000">
                                          <p:val>
                                            <p:strVal val="#ppt_x"/>
                                          </p:val>
                                        </p:tav>
                                      </p:tavLst>
                                    </p:anim>
                                    <p:anim calcmode="lin" valueType="num">
                                      <p:cBhvr>
                                        <p:cTn id="29" dur="900" decel="100000" fill="hold"/>
                                        <p:tgtEl>
                                          <p:spTgt spid="29"/>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nodeType="clickEffect">
                                  <p:stCondLst>
                                    <p:cond delay="0"/>
                                  </p:stCondLst>
                                  <p:childTnLst>
                                    <p:animEffect transition="out" filter="fade">
                                      <p:cBhvr>
                                        <p:cTn id="34" dur="2000"/>
                                        <p:tgtEl>
                                          <p:spTgt spid="29"/>
                                        </p:tgtEl>
                                      </p:cBhvr>
                                    </p:animEffect>
                                    <p:set>
                                      <p:cBhvr>
                                        <p:cTn id="35" dur="1" fill="hold">
                                          <p:stCondLst>
                                            <p:cond delay="1999"/>
                                          </p:stCondLst>
                                        </p:cTn>
                                        <p:tgtEl>
                                          <p:spTgt spid="29"/>
                                        </p:tgtEl>
                                        <p:attrNameLst>
                                          <p:attrName>style.visibility</p:attrName>
                                        </p:attrNameLst>
                                      </p:cBhvr>
                                      <p:to>
                                        <p:strVal val="hidden"/>
                                      </p:to>
                                    </p:set>
                                  </p:childTnLst>
                                </p:cTn>
                              </p:par>
                              <p:par>
                                <p:cTn id="36" presetID="37" presetClass="entr" presetSubtype="0" fill="hold" nodeType="withEffect">
                                  <p:stCondLst>
                                    <p:cond delay="0"/>
                                  </p:stCondLst>
                                  <p:childTnLst>
                                    <p:set>
                                      <p:cBhvr>
                                        <p:cTn id="37" dur="1" fill="hold">
                                          <p:stCondLst>
                                            <p:cond delay="0"/>
                                          </p:stCondLst>
                                        </p:cTn>
                                        <p:tgtEl>
                                          <p:spTgt spid="39"/>
                                        </p:tgtEl>
                                        <p:attrNameLst>
                                          <p:attrName>style.visibility</p:attrName>
                                        </p:attrNameLst>
                                      </p:cBhvr>
                                      <p:to>
                                        <p:strVal val="visible"/>
                                      </p:to>
                                    </p:set>
                                    <p:animEffect transition="in" filter="fade">
                                      <p:cBhvr>
                                        <p:cTn id="38" dur="1000"/>
                                        <p:tgtEl>
                                          <p:spTgt spid="39"/>
                                        </p:tgtEl>
                                      </p:cBhvr>
                                    </p:animEffect>
                                    <p:anim calcmode="lin" valueType="num">
                                      <p:cBhvr>
                                        <p:cTn id="39" dur="1000" fill="hold"/>
                                        <p:tgtEl>
                                          <p:spTgt spid="39"/>
                                        </p:tgtEl>
                                        <p:attrNameLst>
                                          <p:attrName>ppt_x</p:attrName>
                                        </p:attrNameLst>
                                      </p:cBhvr>
                                      <p:tavLst>
                                        <p:tav tm="0">
                                          <p:val>
                                            <p:strVal val="#ppt_x"/>
                                          </p:val>
                                        </p:tav>
                                        <p:tav tm="100000">
                                          <p:val>
                                            <p:strVal val="#ppt_x"/>
                                          </p:val>
                                        </p:tav>
                                      </p:tavLst>
                                    </p:anim>
                                    <p:anim calcmode="lin" valueType="num">
                                      <p:cBhvr>
                                        <p:cTn id="40" dur="900" decel="100000" fill="hold"/>
                                        <p:tgtEl>
                                          <p:spTgt spid="39"/>
                                        </p:tgtEl>
                                        <p:attrNameLst>
                                          <p:attrName>ppt_y</p:attrName>
                                        </p:attrNameLst>
                                      </p:cBhvr>
                                      <p:tavLst>
                                        <p:tav tm="0">
                                          <p:val>
                                            <p:strVal val="#ppt_y+1"/>
                                          </p:val>
                                        </p:tav>
                                        <p:tav tm="100000">
                                          <p:val>
                                            <p:strVal val="#ppt_y-.03"/>
                                          </p:val>
                                        </p:tav>
                                      </p:tavLst>
                                    </p:anim>
                                    <p:anim calcmode="lin" valueType="num">
                                      <p:cBhvr>
                                        <p:cTn id="41" dur="100" accel="100000" fill="hold">
                                          <p:stCondLst>
                                            <p:cond delay="900"/>
                                          </p:stCondLst>
                                        </p:cTn>
                                        <p:tgtEl>
                                          <p:spTgt spid="39"/>
                                        </p:tgtEl>
                                        <p:attrNameLst>
                                          <p:attrName>ppt_y</p:attrName>
                                        </p:attrNameLst>
                                      </p:cBhvr>
                                      <p:tavLst>
                                        <p:tav tm="0">
                                          <p:val>
                                            <p:strVal val="#ppt_y-.03"/>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0" presetClass="exit" presetSubtype="0" fill="hold" nodeType="clickEffect">
                                  <p:stCondLst>
                                    <p:cond delay="0"/>
                                  </p:stCondLst>
                                  <p:childTnLst>
                                    <p:animEffect transition="out" filter="fade">
                                      <p:cBhvr>
                                        <p:cTn id="45" dur="2000"/>
                                        <p:tgtEl>
                                          <p:spTgt spid="39"/>
                                        </p:tgtEl>
                                      </p:cBhvr>
                                    </p:animEffect>
                                    <p:set>
                                      <p:cBhvr>
                                        <p:cTn id="46" dur="1" fill="hold">
                                          <p:stCondLst>
                                            <p:cond delay="1999"/>
                                          </p:stCondLst>
                                        </p:cTn>
                                        <p:tgtEl>
                                          <p:spTgt spid="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animBg="1"/>
    </p:bld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bwMode="auto">
          <a:xfrm>
            <a:off x="-457200" y="1371600"/>
            <a:ext cx="4800600" cy="1470025"/>
          </a:xfr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t" anchorCtr="0" compatLnSpc="1">
            <a:prstTxWarp prst="textNoShape">
              <a:avLst/>
            </a:prstTxWarp>
          </a:bodyPr>
          <a:lstStyle/>
          <a:p>
            <a:r>
              <a:rPr lang="en-US" sz="6000" b="1" i="1" dirty="0" smtClean="0">
                <a:solidFill>
                  <a:srgbClr val="0097D7"/>
                </a:solidFill>
              </a:rPr>
              <a:t>JCIPEA</a:t>
            </a:r>
            <a:endParaRPr lang="en-US" sz="6000" b="1" i="1" dirty="0">
              <a:solidFill>
                <a:srgbClr val="0097D7"/>
              </a:solidFill>
            </a:endParaRPr>
          </a:p>
        </p:txBody>
      </p:sp>
      <p:sp>
        <p:nvSpPr>
          <p:cNvPr id="13315" name="Rectangle 3"/>
          <p:cNvSpPr>
            <a:spLocks noGrp="1" noChangeArrowheads="1"/>
          </p:cNvSpPr>
          <p:nvPr>
            <p:ph type="subTitle" idx="1"/>
          </p:nvPr>
        </p:nvSpPr>
        <p:spPr bwMode="auto">
          <a:xfrm>
            <a:off x="-18840" y="4038600"/>
            <a:ext cx="6400800" cy="1371600"/>
          </a:xfr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t" anchorCtr="0" compatLnSpc="1">
            <a:prstTxWarp prst="textNoShape">
              <a:avLst/>
            </a:prstTxWarp>
          </a:bodyPr>
          <a:lstStyle/>
          <a:p>
            <a:r>
              <a:rPr lang="en-US" dirty="0" smtClean="0"/>
              <a:t>Course Outline</a:t>
            </a:r>
            <a:endParaRPr lang="en-US" sz="1400" b="1"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64554" name="Rectangle 10"/>
          <p:cNvSpPr>
            <a:spLocks noGrp="1" noChangeArrowheads="1"/>
          </p:cNvSpPr>
          <p:nvPr>
            <p:ph type="title"/>
          </p:nvPr>
        </p:nvSpPr>
        <p:spPr>
          <a:xfrm>
            <a:off x="609600" y="3733800"/>
            <a:ext cx="7391400" cy="609600"/>
          </a:xfrm>
        </p:spPr>
        <p:txBody>
          <a:bodyPr/>
          <a:lstStyle/>
          <a:p>
            <a:pPr algn="just"/>
            <a:r>
              <a:rPr lang="en-US" sz="2800" b="0" dirty="0" smtClean="0"/>
              <a:t>Update the JCIPEA report based on the activities that will be presented in the next slide.</a:t>
            </a:r>
            <a:endParaRPr lang="en-US" sz="2800" b="0" dirty="0"/>
          </a:p>
        </p:txBody>
      </p:sp>
      <p:sp>
        <p:nvSpPr>
          <p:cNvPr id="364558" name="Rectangle 14"/>
          <p:cNvSpPr>
            <a:spLocks noChangeArrowheads="1"/>
          </p:cNvSpPr>
          <p:nvPr/>
        </p:nvSpPr>
        <p:spPr bwMode="auto">
          <a:xfrm>
            <a:off x="457200" y="2895600"/>
            <a:ext cx="7467600" cy="1143000"/>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lstStyle/>
          <a:p>
            <a:pPr marL="114300" lvl="1" algn="l">
              <a:spcBef>
                <a:spcPct val="20000"/>
              </a:spcBef>
            </a:pPr>
            <a:r>
              <a:rPr lang="en-US" sz="3200" dirty="0">
                <a:effectLst>
                  <a:outerShdw blurRad="38100" dist="38100" dir="2700000" algn="tl">
                    <a:srgbClr val="DDDDDD"/>
                  </a:outerShdw>
                </a:effectLst>
              </a:rPr>
              <a:t>Task</a:t>
            </a:r>
            <a:r>
              <a:rPr lang="en-US" sz="3200" b="0" dirty="0" smtClean="0">
                <a:effectLst>
                  <a:outerShdw blurRad="38100" dist="38100" dir="2700000" algn="tl">
                    <a:srgbClr val="DDDDDD"/>
                  </a:outerShdw>
                </a:effectLst>
              </a:rPr>
              <a:t>:   </a:t>
            </a:r>
            <a:endParaRPr lang="en-US" sz="3200" dirty="0">
              <a:effectLst>
                <a:outerShdw blurRad="38100" dist="38100" dir="2700000" algn="tl">
                  <a:srgbClr val="DDDDDD"/>
                </a:outerShdw>
              </a:effectLst>
            </a:endParaRPr>
          </a:p>
        </p:txBody>
      </p:sp>
      <p:sp>
        <p:nvSpPr>
          <p:cNvPr id="364559" name="Text Box 15"/>
          <p:cNvSpPr txBox="1">
            <a:spLocks noChangeArrowheads="1"/>
          </p:cNvSpPr>
          <p:nvPr/>
        </p:nvSpPr>
        <p:spPr bwMode="auto">
          <a:xfrm>
            <a:off x="0" y="304800"/>
            <a:ext cx="4648200" cy="823913"/>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sz="4800" b="1" dirty="0">
                <a:solidFill>
                  <a:schemeClr val="bg1"/>
                </a:solidFill>
                <a:effectLst>
                  <a:outerShdw blurRad="38100" dist="38100" dir="2700000" algn="tl">
                    <a:srgbClr val="DDDDDD"/>
                  </a:outerShdw>
                </a:effectLst>
              </a:rPr>
              <a:t>Teamwork</a:t>
            </a:r>
          </a:p>
        </p:txBody>
      </p:sp>
      <p:sp>
        <p:nvSpPr>
          <p:cNvPr id="16" name="TextBox 15"/>
          <p:cNvSpPr txBox="1"/>
          <p:nvPr/>
        </p:nvSpPr>
        <p:spPr>
          <a:xfrm>
            <a:off x="533400" y="1838980"/>
            <a:ext cx="7696200" cy="523220"/>
          </a:xfrm>
          <a:prstGeom prst="rect">
            <a:avLst/>
          </a:prstGeom>
          <a:noFill/>
        </p:spPr>
        <p:txBody>
          <a:bodyPr wrap="square" rtlCol="0">
            <a:spAutoFit/>
          </a:bodyPr>
          <a:lstStyle/>
          <a:p>
            <a:r>
              <a:rPr lang="en-US" sz="2800" b="1" i="1" dirty="0" smtClean="0">
                <a:solidFill>
                  <a:srgbClr val="9E1B34"/>
                </a:solidFill>
              </a:rPr>
              <a:t>How to use the JCIPEA Template?</a:t>
            </a:r>
            <a:endParaRPr lang="en-US" sz="2800" b="1" i="1" dirty="0">
              <a:solidFill>
                <a:srgbClr val="9E1B34"/>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64558"/>
                                        </p:tgtEl>
                                        <p:attrNameLst>
                                          <p:attrName>style.visibility</p:attrName>
                                        </p:attrNameLst>
                                      </p:cBhvr>
                                      <p:to>
                                        <p:strVal val="visible"/>
                                      </p:to>
                                    </p:set>
                                    <p:anim calcmode="lin" valueType="num">
                                      <p:cBhvr additive="base">
                                        <p:cTn id="7" dur="500" fill="hold"/>
                                        <p:tgtEl>
                                          <p:spTgt spid="364558"/>
                                        </p:tgtEl>
                                        <p:attrNameLst>
                                          <p:attrName>ppt_x</p:attrName>
                                        </p:attrNameLst>
                                      </p:cBhvr>
                                      <p:tavLst>
                                        <p:tav tm="0">
                                          <p:val>
                                            <p:strVal val="#ppt_x"/>
                                          </p:val>
                                        </p:tav>
                                        <p:tav tm="100000">
                                          <p:val>
                                            <p:strVal val="#ppt_x"/>
                                          </p:val>
                                        </p:tav>
                                      </p:tavLst>
                                    </p:anim>
                                    <p:anim calcmode="lin" valueType="num">
                                      <p:cBhvr additive="base">
                                        <p:cTn id="8" dur="500" fill="hold"/>
                                        <p:tgtEl>
                                          <p:spTgt spid="364558"/>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accel="50000" decel="50000" fill="hold" grpId="0" nodeType="clickEffect">
                                  <p:stCondLst>
                                    <p:cond delay="0"/>
                                  </p:stCondLst>
                                  <p:childTnLst>
                                    <p:set>
                                      <p:cBhvr>
                                        <p:cTn id="12" dur="1" fill="hold">
                                          <p:stCondLst>
                                            <p:cond delay="0"/>
                                          </p:stCondLst>
                                        </p:cTn>
                                        <p:tgtEl>
                                          <p:spTgt spid="364554"/>
                                        </p:tgtEl>
                                        <p:attrNameLst>
                                          <p:attrName>style.visibility</p:attrName>
                                        </p:attrNameLst>
                                      </p:cBhvr>
                                      <p:to>
                                        <p:strVal val="visible"/>
                                      </p:to>
                                    </p:set>
                                    <p:anim calcmode="lin" valueType="num">
                                      <p:cBhvr additive="base">
                                        <p:cTn id="13" dur="500" fill="hold"/>
                                        <p:tgtEl>
                                          <p:spTgt spid="364554"/>
                                        </p:tgtEl>
                                        <p:attrNameLst>
                                          <p:attrName>ppt_x</p:attrName>
                                        </p:attrNameLst>
                                      </p:cBhvr>
                                      <p:tavLst>
                                        <p:tav tm="0">
                                          <p:val>
                                            <p:strVal val="#ppt_x"/>
                                          </p:val>
                                        </p:tav>
                                        <p:tav tm="100000">
                                          <p:val>
                                            <p:strVal val="#ppt_x"/>
                                          </p:val>
                                        </p:tav>
                                      </p:tavLst>
                                    </p:anim>
                                    <p:anim calcmode="lin" valueType="num">
                                      <p:cBhvr additive="base">
                                        <p:cTn id="14" dur="500" fill="hold"/>
                                        <p:tgtEl>
                                          <p:spTgt spid="3645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554" grpId="0"/>
      <p:bldP spid="364558" grpId="0"/>
    </p:bld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64554" name="Rectangle 10"/>
          <p:cNvSpPr>
            <a:spLocks noGrp="1" noChangeArrowheads="1"/>
          </p:cNvSpPr>
          <p:nvPr>
            <p:ph type="title"/>
          </p:nvPr>
        </p:nvSpPr>
        <p:spPr>
          <a:xfrm>
            <a:off x="228600" y="1676400"/>
            <a:ext cx="8686800" cy="1524000"/>
          </a:xfrm>
        </p:spPr>
        <p:txBody>
          <a:bodyPr wrap="square" anchor="t" anchorCtr="0">
            <a:noAutofit/>
          </a:bodyPr>
          <a:lstStyle/>
          <a:p>
            <a:pPr algn="l"/>
            <a:r>
              <a:rPr lang="en-US" sz="2000" b="0" dirty="0" smtClean="0"/>
              <a:t>LO Name: JCI Positive Change</a:t>
            </a:r>
            <a:br>
              <a:rPr lang="en-US" sz="2000" b="0" dirty="0" smtClean="0"/>
            </a:br>
            <a:r>
              <a:rPr lang="en-US" sz="2000" b="0" dirty="0" smtClean="0"/>
              <a:t>Report Date: November 30, 2015</a:t>
            </a:r>
            <a:br>
              <a:rPr lang="en-US" sz="2000" b="0" dirty="0" smtClean="0"/>
            </a:br>
            <a:r>
              <a:rPr lang="en-US" sz="2000" b="0" dirty="0" smtClean="0"/>
              <a:t/>
            </a:r>
            <a:br>
              <a:rPr lang="en-US" sz="2000" b="0" dirty="0" smtClean="0"/>
            </a:br>
            <a:r>
              <a:rPr lang="en-US" sz="2000" b="0" dirty="0" smtClean="0"/>
              <a:t>Activities:</a:t>
            </a:r>
            <a:br>
              <a:rPr lang="en-US" sz="2000" b="0" dirty="0" smtClean="0"/>
            </a:br>
            <a:r>
              <a:rPr lang="en-US" sz="2000" b="0" dirty="0" smtClean="0"/>
              <a:t>1. Submitted appointment for LO Training Director and Training Plan</a:t>
            </a:r>
            <a:br>
              <a:rPr lang="en-US" sz="2000" b="0" dirty="0" smtClean="0"/>
            </a:br>
            <a:r>
              <a:rPr lang="en-US" sz="2000" b="0" dirty="0" smtClean="0"/>
              <a:t>2. Promoted LO online </a:t>
            </a:r>
            <a:br>
              <a:rPr lang="en-US" sz="2000" b="0" dirty="0" smtClean="0"/>
            </a:br>
            <a:r>
              <a:rPr lang="en-US" sz="2000" b="0" dirty="0" smtClean="0"/>
              <a:t>3. Organized JCI Impact to Project ACT with 20 participating members</a:t>
            </a:r>
            <a:br>
              <a:rPr lang="en-US" sz="2000" b="0" dirty="0" smtClean="0"/>
            </a:br>
            <a:r>
              <a:rPr lang="en-US" sz="2000" b="0" dirty="0" smtClean="0"/>
              <a:t>4. Co-hosted JCI Achieve with JCI Cebu, with</a:t>
            </a:r>
            <a:r>
              <a:rPr lang="en-US" sz="2000" b="0" dirty="0" smtClean="0"/>
              <a:t> a Trainer </a:t>
            </a:r>
            <a:r>
              <a:rPr lang="en-US" sz="2000" b="0" dirty="0" smtClean="0"/>
              <a:t>from your own LO</a:t>
            </a:r>
            <a:br>
              <a:rPr lang="en-US" sz="2000" b="0" dirty="0" smtClean="0"/>
            </a:br>
            <a:r>
              <a:rPr lang="en-US" sz="2000" b="0" dirty="0" smtClean="0"/>
              <a:t>5. Hosted a Regional Business Project</a:t>
            </a:r>
            <a:br>
              <a:rPr lang="en-US" sz="2000" b="0" dirty="0" smtClean="0"/>
            </a:br>
            <a:r>
              <a:rPr lang="en-US" sz="2000" b="0" dirty="0" smtClean="0"/>
              <a:t>6. Awarded </a:t>
            </a:r>
            <a:r>
              <a:rPr lang="en-US" sz="2000" b="0" dirty="0" err="1" smtClean="0"/>
              <a:t>Senatorship</a:t>
            </a:r>
            <a:r>
              <a:rPr lang="en-US" sz="2000" b="0" dirty="0" smtClean="0"/>
              <a:t> to 7 members</a:t>
            </a:r>
            <a:br>
              <a:rPr lang="en-US" sz="2000" b="0" dirty="0" smtClean="0"/>
            </a:br>
            <a:r>
              <a:rPr lang="en-US" sz="2000" b="0" dirty="0" smtClean="0"/>
              <a:t>7. Signed a friendship pact with another LO</a:t>
            </a:r>
            <a:br>
              <a:rPr lang="en-US" sz="2000" b="0" dirty="0" smtClean="0"/>
            </a:br>
            <a:r>
              <a:rPr lang="en-US" sz="2000" b="0" dirty="0" smtClean="0"/>
              <a:t>8. Conducted Beyond Prison Wall project</a:t>
            </a:r>
            <a:br>
              <a:rPr lang="en-US" sz="2000" b="0" dirty="0" smtClean="0"/>
            </a:br>
            <a:r>
              <a:rPr lang="en-US" sz="2000" b="0" dirty="0" smtClean="0"/>
              <a:t>9. Activated 2015 LO Presidents </a:t>
            </a:r>
            <a:r>
              <a:rPr lang="en-US" sz="2000" b="0" dirty="0" err="1" smtClean="0"/>
              <a:t>jci.cc</a:t>
            </a:r>
            <a:r>
              <a:rPr lang="en-US" sz="2000" b="0" dirty="0" smtClean="0"/>
              <a:t> account</a:t>
            </a:r>
            <a:br>
              <a:rPr lang="en-US" sz="2000" b="0" dirty="0" smtClean="0"/>
            </a:br>
            <a:r>
              <a:rPr lang="en-US" sz="2000" b="0" dirty="0" smtClean="0"/>
              <a:t>10. Organized a Business Seminar</a:t>
            </a:r>
            <a:br>
              <a:rPr lang="en-US" sz="2000" b="0" dirty="0" smtClean="0"/>
            </a:br>
            <a:endParaRPr lang="en-US" sz="2000" b="0" dirty="0"/>
          </a:p>
        </p:txBody>
      </p:sp>
      <p:sp>
        <p:nvSpPr>
          <p:cNvPr id="364559" name="Text Box 15"/>
          <p:cNvSpPr txBox="1">
            <a:spLocks noChangeArrowheads="1"/>
          </p:cNvSpPr>
          <p:nvPr/>
        </p:nvSpPr>
        <p:spPr bwMode="auto">
          <a:xfrm>
            <a:off x="0" y="304800"/>
            <a:ext cx="4648200" cy="823913"/>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sz="4800" b="1" dirty="0">
                <a:solidFill>
                  <a:schemeClr val="bg1"/>
                </a:solidFill>
                <a:effectLst>
                  <a:outerShdw blurRad="38100" dist="38100" dir="2700000" algn="tl">
                    <a:srgbClr val="DDDDDD"/>
                  </a:outerShdw>
                </a:effectLst>
              </a:rPr>
              <a:t>Teamwork</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50000" decel="50000" fill="hold" grpId="0" nodeType="clickEffect">
                                  <p:stCondLst>
                                    <p:cond delay="0"/>
                                  </p:stCondLst>
                                  <p:childTnLst>
                                    <p:set>
                                      <p:cBhvr>
                                        <p:cTn id="6" dur="1" fill="hold">
                                          <p:stCondLst>
                                            <p:cond delay="0"/>
                                          </p:stCondLst>
                                        </p:cTn>
                                        <p:tgtEl>
                                          <p:spTgt spid="364554"/>
                                        </p:tgtEl>
                                        <p:attrNameLst>
                                          <p:attrName>style.visibility</p:attrName>
                                        </p:attrNameLst>
                                      </p:cBhvr>
                                      <p:to>
                                        <p:strVal val="visible"/>
                                      </p:to>
                                    </p:set>
                                    <p:anim calcmode="lin" valueType="num">
                                      <p:cBhvr additive="base">
                                        <p:cTn id="7" dur="500" fill="hold"/>
                                        <p:tgtEl>
                                          <p:spTgt spid="364554"/>
                                        </p:tgtEl>
                                        <p:attrNameLst>
                                          <p:attrName>ppt_x</p:attrName>
                                        </p:attrNameLst>
                                      </p:cBhvr>
                                      <p:tavLst>
                                        <p:tav tm="0">
                                          <p:val>
                                            <p:strVal val="#ppt_x"/>
                                          </p:val>
                                        </p:tav>
                                        <p:tav tm="100000">
                                          <p:val>
                                            <p:strVal val="#ppt_x"/>
                                          </p:val>
                                        </p:tav>
                                      </p:tavLst>
                                    </p:anim>
                                    <p:anim calcmode="lin" valueType="num">
                                      <p:cBhvr additive="base">
                                        <p:cTn id="8" dur="500" fill="hold"/>
                                        <p:tgtEl>
                                          <p:spTgt spid="3645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554" grpId="0"/>
    </p:bld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AWARDS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10" name="Rounded Rectangle 9"/>
          <p:cNvSpPr/>
          <p:nvPr/>
        </p:nvSpPr>
        <p:spPr>
          <a:xfrm>
            <a:off x="1485152" y="2286000"/>
            <a:ext cx="2667000" cy="3505200"/>
          </a:xfrm>
          <a:prstGeom prst="roundRect">
            <a:avLst/>
          </a:prstGeom>
          <a:no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LS003422.png"/>
          <p:cNvPicPr>
            <a:picLocks noChangeAspect="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tretch>
            <a:fillRect/>
          </a:stretch>
        </p:blipFill>
        <p:spPr>
          <a:xfrm>
            <a:off x="570752" y="1981200"/>
            <a:ext cx="1524000" cy="2968752"/>
          </a:xfrm>
          <a:prstGeom prst="rect">
            <a:avLst/>
          </a:prstGeom>
        </p:spPr>
      </p:pic>
      <p:sp>
        <p:nvSpPr>
          <p:cNvPr id="12" name="TextBox 11"/>
          <p:cNvSpPr txBox="1"/>
          <p:nvPr/>
        </p:nvSpPr>
        <p:spPr>
          <a:xfrm>
            <a:off x="1998380" y="2362200"/>
            <a:ext cx="2057400" cy="3693319"/>
          </a:xfrm>
          <a:prstGeom prst="rect">
            <a:avLst/>
          </a:prstGeom>
          <a:noFill/>
        </p:spPr>
        <p:txBody>
          <a:bodyPr wrap="square" rtlCol="0">
            <a:spAutoFit/>
          </a:bodyPr>
          <a:lstStyle/>
          <a:p>
            <a:pPr lvl="0"/>
            <a:r>
              <a:rPr lang="en-US" dirty="0" smtClean="0"/>
              <a:t>50 and 100 JCIPEA Points (Raw Score) will qualify the Local Organization to participate in the JCIP Area Conference and National Convention Awards Programs respectively. </a:t>
            </a:r>
          </a:p>
          <a:p>
            <a:endParaRPr lang="en-US" dirty="0"/>
          </a:p>
        </p:txBody>
      </p:sp>
      <p:sp>
        <p:nvSpPr>
          <p:cNvPr id="13" name="Rounded Rectangle 12"/>
          <p:cNvSpPr/>
          <p:nvPr/>
        </p:nvSpPr>
        <p:spPr>
          <a:xfrm>
            <a:off x="5658972" y="2286000"/>
            <a:ext cx="2667000" cy="3505200"/>
          </a:xfrm>
          <a:prstGeom prst="roundRect">
            <a:avLst/>
          </a:prstGeom>
          <a:no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6400800" y="2362200"/>
            <a:ext cx="1676400" cy="3139321"/>
          </a:xfrm>
          <a:prstGeom prst="rect">
            <a:avLst/>
          </a:prstGeom>
          <a:noFill/>
        </p:spPr>
        <p:txBody>
          <a:bodyPr wrap="square" rtlCol="0">
            <a:spAutoFit/>
          </a:bodyPr>
          <a:lstStyle/>
          <a:p>
            <a:pPr lvl="0"/>
            <a:r>
              <a:rPr lang="en-US" dirty="0" smtClean="0"/>
              <a:t>100% total JCIPEA Rating (or an average of 20% per Key Result Area) will qualify the LO to receive a Gavel during the National Convention.</a:t>
            </a:r>
            <a:endParaRPr lang="en-US" dirty="0"/>
          </a:p>
        </p:txBody>
      </p:sp>
      <p:pic>
        <p:nvPicPr>
          <p:cNvPr id="15" name="Picture 14" descr="AA022774.png"/>
          <p:cNvPicPr>
            <a:picLocks noChangeAspect="1"/>
          </p:cNvPicPr>
          <p:nvPr/>
        </p:nvPicPr>
        <p:blipFill>
          <a:blip r:embed="rId4">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tretch>
            <a:fillRect/>
          </a:stretch>
        </p:blipFill>
        <p:spPr>
          <a:xfrm rot="15528662">
            <a:off x="4188865" y="2698211"/>
            <a:ext cx="2657109" cy="171259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900" decel="100000" fill="hold"/>
                                        <p:tgtEl>
                                          <p:spTgt spid="1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1000"/>
                                        <p:tgtEl>
                                          <p:spTgt spid="14"/>
                                        </p:tgtEl>
                                      </p:cBhvr>
                                    </p:animEffect>
                                    <p:anim calcmode="lin" valueType="num">
                                      <p:cBhvr>
                                        <p:cTn id="16" dur="1000" fill="hold"/>
                                        <p:tgtEl>
                                          <p:spTgt spid="14"/>
                                        </p:tgtEl>
                                        <p:attrNameLst>
                                          <p:attrName>ppt_x</p:attrName>
                                        </p:attrNameLst>
                                      </p:cBhvr>
                                      <p:tavLst>
                                        <p:tav tm="0">
                                          <p:val>
                                            <p:strVal val="#ppt_x"/>
                                          </p:val>
                                        </p:tav>
                                        <p:tav tm="100000">
                                          <p:val>
                                            <p:strVal val="#ppt_x"/>
                                          </p:val>
                                        </p:tav>
                                      </p:tavLst>
                                    </p:anim>
                                    <p:anim calcmode="lin" valueType="num">
                                      <p:cBhvr>
                                        <p:cTn id="17" dur="900" decel="100000" fill="hold"/>
                                        <p:tgtEl>
                                          <p:spTgt spid="14"/>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AWARDS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10" name="Rounded Rectangle 9"/>
          <p:cNvSpPr/>
          <p:nvPr/>
        </p:nvSpPr>
        <p:spPr>
          <a:xfrm>
            <a:off x="1485152" y="1752600"/>
            <a:ext cx="7430248" cy="4191000"/>
          </a:xfrm>
          <a:prstGeom prst="roundRect">
            <a:avLst/>
          </a:prstGeom>
          <a:no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2284504" y="1828800"/>
            <a:ext cx="6554696" cy="4093428"/>
          </a:xfrm>
          <a:prstGeom prst="rect">
            <a:avLst/>
          </a:prstGeom>
          <a:noFill/>
        </p:spPr>
        <p:txBody>
          <a:bodyPr wrap="square" rtlCol="0">
            <a:spAutoFit/>
          </a:bodyPr>
          <a:lstStyle/>
          <a:p>
            <a:pPr lvl="0"/>
            <a:r>
              <a:rPr lang="en-US" dirty="0" smtClean="0"/>
              <a:t>100% Efficiency Rating for each Category will qualify the LO for a Seal of Efficiency that will be awarded during the Annual </a:t>
            </a:r>
            <a:r>
              <a:rPr lang="en-US" dirty="0" err="1" smtClean="0"/>
              <a:t>NatCon</a:t>
            </a:r>
            <a:r>
              <a:rPr lang="en-US" dirty="0" smtClean="0"/>
              <a:t> </a:t>
            </a:r>
            <a:r>
              <a:rPr lang="en-US" dirty="0" err="1" smtClean="0"/>
              <a:t>Temiong</a:t>
            </a:r>
            <a:r>
              <a:rPr lang="en-US" dirty="0" smtClean="0"/>
              <a:t> Awards:</a:t>
            </a:r>
          </a:p>
          <a:p>
            <a:pPr lvl="0"/>
            <a:endParaRPr lang="en-US" dirty="0" smtClean="0"/>
          </a:p>
          <a:p>
            <a:pPr lvl="0"/>
            <a:r>
              <a:rPr lang="en-US" sz="1500" b="1" dirty="0" smtClean="0"/>
              <a:t>PLATINUM 	100% Efficiency Rating in all </a:t>
            </a:r>
            <a:r>
              <a:rPr lang="en-US" sz="1700" dirty="0" smtClean="0">
                <a:latin typeface="Impact"/>
                <a:cs typeface="Impact"/>
              </a:rPr>
              <a:t>15</a:t>
            </a:r>
            <a:r>
              <a:rPr lang="en-US" sz="1500" b="1" dirty="0" smtClean="0"/>
              <a:t> Categories</a:t>
            </a:r>
          </a:p>
          <a:p>
            <a:pPr lvl="0"/>
            <a:r>
              <a:rPr lang="en-US" sz="1500" b="1" dirty="0" smtClean="0"/>
              <a:t>GOLD 		100% Efficiency Rating in </a:t>
            </a:r>
            <a:r>
              <a:rPr lang="en-US" sz="1700" dirty="0" smtClean="0">
                <a:latin typeface="Impact"/>
                <a:cs typeface="Impact"/>
              </a:rPr>
              <a:t>12</a:t>
            </a:r>
            <a:r>
              <a:rPr lang="en-US" sz="1500" b="1" dirty="0" smtClean="0"/>
              <a:t>-14 Categories</a:t>
            </a:r>
          </a:p>
          <a:p>
            <a:pPr lvl="0"/>
            <a:r>
              <a:rPr lang="en-US" sz="1500" b="1" dirty="0" smtClean="0"/>
              <a:t>SILVER		100% Efficiency Rating in </a:t>
            </a:r>
            <a:r>
              <a:rPr lang="en-US" sz="1700" dirty="0" smtClean="0">
                <a:latin typeface="Impact"/>
                <a:cs typeface="Impact"/>
              </a:rPr>
              <a:t>8</a:t>
            </a:r>
            <a:r>
              <a:rPr lang="en-US" sz="1500" b="1" dirty="0" smtClean="0"/>
              <a:t>-11 Categories</a:t>
            </a:r>
          </a:p>
          <a:p>
            <a:pPr lvl="0"/>
            <a:r>
              <a:rPr lang="en-US" sz="1500" b="1" dirty="0" smtClean="0"/>
              <a:t>BRONZE		100% Efficiency Rating in </a:t>
            </a:r>
            <a:r>
              <a:rPr lang="en-US" sz="1700" dirty="0" smtClean="0">
                <a:latin typeface="Impact"/>
                <a:cs typeface="Impact"/>
              </a:rPr>
              <a:t>1</a:t>
            </a:r>
            <a:r>
              <a:rPr lang="en-US" sz="1500" b="1" dirty="0" smtClean="0"/>
              <a:t>-7 Categories</a:t>
            </a:r>
            <a:r>
              <a:rPr lang="en-US" sz="1500" b="1" dirty="0" smtClean="0"/>
              <a:t> </a:t>
            </a:r>
            <a:endParaRPr lang="en-US" sz="1500" dirty="0" smtClean="0"/>
          </a:p>
          <a:p>
            <a:pPr lvl="0"/>
            <a:endParaRPr lang="en-US" sz="1500" i="1" dirty="0" smtClean="0"/>
          </a:p>
          <a:p>
            <a:pPr lvl="0" algn="just"/>
            <a:r>
              <a:rPr lang="en-US" sz="1500" i="1" dirty="0" smtClean="0"/>
              <a:t>Note: The LO will only need to achieve at least 50% of the points from Regular Items (in black) per category to achieve 100% Efficiency. Bonus Items (in blue) are available per category to earn more points</a:t>
            </a:r>
            <a:r>
              <a:rPr lang="en-US" sz="1500" i="1" dirty="0" smtClean="0"/>
              <a:t>.</a:t>
            </a:r>
          </a:p>
          <a:p>
            <a:pPr lvl="0" algn="just"/>
            <a:endParaRPr lang="en-US" sz="1500" i="1" dirty="0" smtClean="0"/>
          </a:p>
          <a:p>
            <a:pPr lvl="0" algn="just"/>
            <a:r>
              <a:rPr lang="en-US" sz="1500" b="1" i="1" dirty="0" smtClean="0"/>
              <a:t>LOs </a:t>
            </a:r>
            <a:r>
              <a:rPr lang="en-US" sz="1500" b="1" i="1" dirty="0" smtClean="0"/>
              <a:t>with Platinum </a:t>
            </a:r>
            <a:r>
              <a:rPr lang="en-US" sz="1500" b="1" i="1" dirty="0" smtClean="0"/>
              <a:t>Seal of Efficiency </a:t>
            </a:r>
            <a:r>
              <a:rPr lang="en-US" sz="1500" dirty="0" smtClean="0"/>
              <a:t>that earned the highest </a:t>
            </a:r>
            <a:r>
              <a:rPr lang="en-US" sz="1500" i="1" dirty="0" smtClean="0"/>
              <a:t>10 JCIPEA Scores will also be given special recognition during the Area Conference and the National Convention.</a:t>
            </a:r>
            <a:endParaRPr lang="en-US" sz="1500" dirty="0" smtClean="0"/>
          </a:p>
        </p:txBody>
      </p:sp>
      <p:pic>
        <p:nvPicPr>
          <p:cNvPr id="16" name="P 9" descr="JCI PEA2.png"/>
          <p:cNvPicPr/>
          <p:nvPr/>
        </p:nvPicPr>
        <p:blipFill>
          <a:blip r:embed="rId3" cstate="print">
            <a:extLst>
              <a:ext uri="{28A0092B-C50C-407E-A947-70E740481C1C}">
                <a14:useLocalDpi xmlns:lc="http://schemas.openxmlformats.org/drawingml/2006/lockedCanvas" xmlns:mo="http://schemas.microsoft.com/office/mac/office/2008/main" xmlns:ve="http://schemas.openxmlformats.org/markup-compatibility/2006" xmlns:mv="urn:schemas-microsoft-com:mac:vml" xmlns:a14="http://schemas.microsoft.com/office/drawing/2010/main" xmlns:pic="http://schemas.openxmlformats.org/drawingml/2006/picture" xmlns:a="http://schemas.openxmlformats.org/drawingml/2006/main" xmlns:wps="http://schemas.microsoft.com/office/word/2010/wordprocessingShape" xmlns:wne="http://schemas.microsoft.com/office/word/2006/wordml" xmlns:wpi="http://schemas.microsoft.com/office/word/2010/wordprocessingInk" xmlns:wpg="http://schemas.microsoft.com/office/word/2010/wordprocessingGroup"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r="http://schemas.openxmlformats.org/officeDocument/2006/relationships" xmlns:o="urn:schemas-microsoft-com:office:office" xmlns:mc="http://schemas.openxmlformats.org/markup-compatibility/2006" xmlns:wpc="http://schemas.microsoft.com/office/word/2010/wordprocessingCanvas" xmlns="" xmlns:p="http://schemas.openxmlformats.org/presentationml/2006/main" val="0"/>
              </a:ext>
            </a:extLst>
          </a:blip>
          <a:srcRect/>
          <a:stretch>
            <a:fillRect/>
          </a:stretch>
        </p:blipFill>
        <p:spPr bwMode="auto">
          <a:xfrm>
            <a:off x="152400" y="1219200"/>
            <a:ext cx="2133600" cy="2667000"/>
          </a:xfrm>
          <a:prstGeom prst="rect">
            <a:avLst/>
          </a:prstGeom>
          <a:noFill/>
          <a:ln>
            <a:noFill/>
          </a:ln>
          <a:extLst>
            <a:ext uri="{909E8E84-426E-40DD-AFC4-6F175D3DCCD1}">
              <a14:hiddenFill xmlns:lc="http://schemas.openxmlformats.org/drawingml/2006/lockedCanvas" xmlns:mo="http://schemas.microsoft.com/office/mac/office/2008/main" xmlns:ve="http://schemas.openxmlformats.org/markup-compatibility/2006" xmlns:mv="urn:schemas-microsoft-com:mac:vml" xmlns:a14="http://schemas.microsoft.com/office/drawing/2010/main" xmlns:pic="http://schemas.openxmlformats.org/drawingml/2006/picture" xmlns:a="http://schemas.openxmlformats.org/drawingml/2006/main" xmlns:wps="http://schemas.microsoft.com/office/word/2010/wordprocessingShape" xmlns:wne="http://schemas.microsoft.com/office/word/2006/wordml" xmlns:wpi="http://schemas.microsoft.com/office/word/2010/wordprocessingInk" xmlns:wpg="http://schemas.microsoft.com/office/word/2010/wordprocessingGroup"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r="http://schemas.openxmlformats.org/officeDocument/2006/relationships" xmlns:o="urn:schemas-microsoft-com:office:office" xmlns:mc="http://schemas.openxmlformats.org/markup-compatibility/2006" xmlns:wpc="http://schemas.microsoft.com/office/word/2010/wordprocessingCanvas" xmlns="" xmlns:p="http://schemas.openxmlformats.org/presentationml/2006/main">
                <a:solidFill>
                  <a:srgbClr val="FFFFFF"/>
                </a:solidFill>
              </a14:hiddenFill>
            </a:ext>
            <a:ext uri="{91240B29-F687-4F45-9708-019B960494DF}">
              <a14:hiddenLine xmlns:lc="http://schemas.openxmlformats.org/drawingml/2006/lockedCanvas" xmlns:mo="http://schemas.microsoft.com/office/mac/office/2008/main" xmlns:ve="http://schemas.openxmlformats.org/markup-compatibility/2006" xmlns:mv="urn:schemas-microsoft-com:mac:vml" xmlns:a14="http://schemas.microsoft.com/office/drawing/2010/main" xmlns:pic="http://schemas.openxmlformats.org/drawingml/2006/picture" xmlns:a="http://schemas.openxmlformats.org/drawingml/2006/main" xmlns:wps="http://schemas.microsoft.com/office/word/2010/wordprocessingShape" xmlns:wne="http://schemas.microsoft.com/office/word/2006/wordml" xmlns:wpi="http://schemas.microsoft.com/office/word/2010/wordprocessingInk" xmlns:wpg="http://schemas.microsoft.com/office/word/2010/wordprocessingGroup"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r="http://schemas.openxmlformats.org/officeDocument/2006/relationships" xmlns:o="urn:schemas-microsoft-com:office:office" xmlns:mc="http://schemas.openxmlformats.org/markup-compatibility/2006" xmlns:wpc="http://schemas.microsoft.com/office/word/2010/wordprocessingCanvas" xmlns="" xmlns:p="http://schemas.openxmlformats.org/presentationml/2006/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1000"/>
                                        <p:tgtEl>
                                          <p:spTgt spid="12">
                                            <p:txEl>
                                              <p:pRg st="0" end="0"/>
                                            </p:txEl>
                                          </p:spTgt>
                                        </p:tgtEl>
                                      </p:cBhvr>
                                    </p:animEffect>
                                    <p:anim calcmode="lin" valueType="num">
                                      <p:cBhvr>
                                        <p:cTn id="8"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12">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2">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12">
                                            <p:txEl>
                                              <p:pRg st="2" end="2"/>
                                            </p:txEl>
                                          </p:spTgt>
                                        </p:tgtEl>
                                        <p:attrNameLst>
                                          <p:attrName>style.visibility</p:attrName>
                                        </p:attrNameLst>
                                      </p:cBhvr>
                                      <p:to>
                                        <p:strVal val="visible"/>
                                      </p:to>
                                    </p:set>
                                    <p:animEffect transition="in" filter="fade">
                                      <p:cBhvr>
                                        <p:cTn id="15" dur="1000"/>
                                        <p:tgtEl>
                                          <p:spTgt spid="12">
                                            <p:txEl>
                                              <p:pRg st="2" end="2"/>
                                            </p:txEl>
                                          </p:spTgt>
                                        </p:tgtEl>
                                      </p:cBhvr>
                                    </p:animEffect>
                                    <p:anim calcmode="lin" valueType="num">
                                      <p:cBhvr>
                                        <p:cTn id="16" dur="1000" fill="hold"/>
                                        <p:tgtEl>
                                          <p:spTgt spid="12">
                                            <p:txEl>
                                              <p:pRg st="2" end="2"/>
                                            </p:txEl>
                                          </p:spTgt>
                                        </p:tgtEl>
                                        <p:attrNameLst>
                                          <p:attrName>ppt_x</p:attrName>
                                        </p:attrNameLst>
                                      </p:cBhvr>
                                      <p:tavLst>
                                        <p:tav tm="0">
                                          <p:val>
                                            <p:strVal val="#ppt_x"/>
                                          </p:val>
                                        </p:tav>
                                        <p:tav tm="100000">
                                          <p:val>
                                            <p:strVal val="#ppt_x"/>
                                          </p:val>
                                        </p:tav>
                                      </p:tavLst>
                                    </p:anim>
                                    <p:anim calcmode="lin" valueType="num">
                                      <p:cBhvr>
                                        <p:cTn id="17" dur="900" decel="100000" fill="hold"/>
                                        <p:tgtEl>
                                          <p:spTgt spid="12">
                                            <p:txEl>
                                              <p:pRg st="2" end="2"/>
                                            </p:txEl>
                                          </p:spTgt>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12">
                                            <p:txEl>
                                              <p:pRg st="2" end="2"/>
                                            </p:txEl>
                                          </p:spTgt>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12">
                                            <p:txEl>
                                              <p:pRg st="3" end="3"/>
                                            </p:txEl>
                                          </p:spTgt>
                                        </p:tgtEl>
                                        <p:attrNameLst>
                                          <p:attrName>style.visibility</p:attrName>
                                        </p:attrNameLst>
                                      </p:cBhvr>
                                      <p:to>
                                        <p:strVal val="visible"/>
                                      </p:to>
                                    </p:set>
                                    <p:animEffect transition="in" filter="fade">
                                      <p:cBhvr>
                                        <p:cTn id="23" dur="1000"/>
                                        <p:tgtEl>
                                          <p:spTgt spid="12">
                                            <p:txEl>
                                              <p:pRg st="3" end="3"/>
                                            </p:txEl>
                                          </p:spTgt>
                                        </p:tgtEl>
                                      </p:cBhvr>
                                    </p:animEffect>
                                    <p:anim calcmode="lin" valueType="num">
                                      <p:cBhvr>
                                        <p:cTn id="24" dur="1000" fill="hold"/>
                                        <p:tgtEl>
                                          <p:spTgt spid="12">
                                            <p:txEl>
                                              <p:pRg st="3" end="3"/>
                                            </p:txEl>
                                          </p:spTgt>
                                        </p:tgtEl>
                                        <p:attrNameLst>
                                          <p:attrName>ppt_x</p:attrName>
                                        </p:attrNameLst>
                                      </p:cBhvr>
                                      <p:tavLst>
                                        <p:tav tm="0">
                                          <p:val>
                                            <p:strVal val="#ppt_x"/>
                                          </p:val>
                                        </p:tav>
                                        <p:tav tm="100000">
                                          <p:val>
                                            <p:strVal val="#ppt_x"/>
                                          </p:val>
                                        </p:tav>
                                      </p:tavLst>
                                    </p:anim>
                                    <p:anim calcmode="lin" valueType="num">
                                      <p:cBhvr>
                                        <p:cTn id="25" dur="900" decel="100000" fill="hold"/>
                                        <p:tgtEl>
                                          <p:spTgt spid="12">
                                            <p:txEl>
                                              <p:pRg st="3" end="3"/>
                                            </p:txEl>
                                          </p:spTgt>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12">
                                            <p:txEl>
                                              <p:pRg st="3" end="3"/>
                                            </p:txEl>
                                          </p:spTgt>
                                        </p:tgtEl>
                                        <p:attrNameLst>
                                          <p:attrName>ppt_y</p:attrName>
                                        </p:attrNameLst>
                                      </p:cBhvr>
                                      <p:tavLst>
                                        <p:tav tm="0">
                                          <p:val>
                                            <p:strVal val="#ppt_y-.03"/>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37" presetClass="entr" presetSubtype="0" fill="hold" grpId="0" nodeType="clickEffect">
                                  <p:stCondLst>
                                    <p:cond delay="0"/>
                                  </p:stCondLst>
                                  <p:childTnLst>
                                    <p:set>
                                      <p:cBhvr>
                                        <p:cTn id="30" dur="1" fill="hold">
                                          <p:stCondLst>
                                            <p:cond delay="0"/>
                                          </p:stCondLst>
                                        </p:cTn>
                                        <p:tgtEl>
                                          <p:spTgt spid="12">
                                            <p:txEl>
                                              <p:pRg st="4" end="4"/>
                                            </p:txEl>
                                          </p:spTgt>
                                        </p:tgtEl>
                                        <p:attrNameLst>
                                          <p:attrName>style.visibility</p:attrName>
                                        </p:attrNameLst>
                                      </p:cBhvr>
                                      <p:to>
                                        <p:strVal val="visible"/>
                                      </p:to>
                                    </p:set>
                                    <p:animEffect transition="in" filter="fade">
                                      <p:cBhvr>
                                        <p:cTn id="31" dur="1000"/>
                                        <p:tgtEl>
                                          <p:spTgt spid="12">
                                            <p:txEl>
                                              <p:pRg st="4" end="4"/>
                                            </p:txEl>
                                          </p:spTgt>
                                        </p:tgtEl>
                                      </p:cBhvr>
                                    </p:animEffect>
                                    <p:anim calcmode="lin" valueType="num">
                                      <p:cBhvr>
                                        <p:cTn id="32" dur="1000" fill="hold"/>
                                        <p:tgtEl>
                                          <p:spTgt spid="12">
                                            <p:txEl>
                                              <p:pRg st="4" end="4"/>
                                            </p:txEl>
                                          </p:spTgt>
                                        </p:tgtEl>
                                        <p:attrNameLst>
                                          <p:attrName>ppt_x</p:attrName>
                                        </p:attrNameLst>
                                      </p:cBhvr>
                                      <p:tavLst>
                                        <p:tav tm="0">
                                          <p:val>
                                            <p:strVal val="#ppt_x"/>
                                          </p:val>
                                        </p:tav>
                                        <p:tav tm="100000">
                                          <p:val>
                                            <p:strVal val="#ppt_x"/>
                                          </p:val>
                                        </p:tav>
                                      </p:tavLst>
                                    </p:anim>
                                    <p:anim calcmode="lin" valueType="num">
                                      <p:cBhvr>
                                        <p:cTn id="33" dur="900" decel="100000" fill="hold"/>
                                        <p:tgtEl>
                                          <p:spTgt spid="12">
                                            <p:txEl>
                                              <p:pRg st="4" end="4"/>
                                            </p:txEl>
                                          </p:spTgt>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12">
                                            <p:txEl>
                                              <p:pRg st="4" end="4"/>
                                            </p:txEl>
                                          </p:spTgt>
                                        </p:tgtEl>
                                        <p:attrNameLst>
                                          <p:attrName>ppt_y</p:attrName>
                                        </p:attrNameLst>
                                      </p:cBhvr>
                                      <p:tavLst>
                                        <p:tav tm="0">
                                          <p:val>
                                            <p:strVal val="#ppt_y-.03"/>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37" presetClass="entr" presetSubtype="0" fill="hold" grpId="0" nodeType="clickEffect">
                                  <p:stCondLst>
                                    <p:cond delay="0"/>
                                  </p:stCondLst>
                                  <p:childTnLst>
                                    <p:set>
                                      <p:cBhvr>
                                        <p:cTn id="38" dur="1" fill="hold">
                                          <p:stCondLst>
                                            <p:cond delay="0"/>
                                          </p:stCondLst>
                                        </p:cTn>
                                        <p:tgtEl>
                                          <p:spTgt spid="12">
                                            <p:txEl>
                                              <p:pRg st="5" end="5"/>
                                            </p:txEl>
                                          </p:spTgt>
                                        </p:tgtEl>
                                        <p:attrNameLst>
                                          <p:attrName>style.visibility</p:attrName>
                                        </p:attrNameLst>
                                      </p:cBhvr>
                                      <p:to>
                                        <p:strVal val="visible"/>
                                      </p:to>
                                    </p:set>
                                    <p:animEffect transition="in" filter="fade">
                                      <p:cBhvr>
                                        <p:cTn id="39" dur="1000"/>
                                        <p:tgtEl>
                                          <p:spTgt spid="12">
                                            <p:txEl>
                                              <p:pRg st="5" end="5"/>
                                            </p:txEl>
                                          </p:spTgt>
                                        </p:tgtEl>
                                      </p:cBhvr>
                                    </p:animEffect>
                                    <p:anim calcmode="lin" valueType="num">
                                      <p:cBhvr>
                                        <p:cTn id="40" dur="1000" fill="hold"/>
                                        <p:tgtEl>
                                          <p:spTgt spid="12">
                                            <p:txEl>
                                              <p:pRg st="5" end="5"/>
                                            </p:txEl>
                                          </p:spTgt>
                                        </p:tgtEl>
                                        <p:attrNameLst>
                                          <p:attrName>ppt_x</p:attrName>
                                        </p:attrNameLst>
                                      </p:cBhvr>
                                      <p:tavLst>
                                        <p:tav tm="0">
                                          <p:val>
                                            <p:strVal val="#ppt_x"/>
                                          </p:val>
                                        </p:tav>
                                        <p:tav tm="100000">
                                          <p:val>
                                            <p:strVal val="#ppt_x"/>
                                          </p:val>
                                        </p:tav>
                                      </p:tavLst>
                                    </p:anim>
                                    <p:anim calcmode="lin" valueType="num">
                                      <p:cBhvr>
                                        <p:cTn id="41" dur="900" decel="100000" fill="hold"/>
                                        <p:tgtEl>
                                          <p:spTgt spid="12">
                                            <p:txEl>
                                              <p:pRg st="5" end="5"/>
                                            </p:txEl>
                                          </p:spTgt>
                                        </p:tgtEl>
                                        <p:attrNameLst>
                                          <p:attrName>ppt_y</p:attrName>
                                        </p:attrNameLst>
                                      </p:cBhvr>
                                      <p:tavLst>
                                        <p:tav tm="0">
                                          <p:val>
                                            <p:strVal val="#ppt_y+1"/>
                                          </p:val>
                                        </p:tav>
                                        <p:tav tm="100000">
                                          <p:val>
                                            <p:strVal val="#ppt_y-.03"/>
                                          </p:val>
                                        </p:tav>
                                      </p:tavLst>
                                    </p:anim>
                                    <p:anim calcmode="lin" valueType="num">
                                      <p:cBhvr>
                                        <p:cTn id="42" dur="100" accel="100000" fill="hold">
                                          <p:stCondLst>
                                            <p:cond delay="900"/>
                                          </p:stCondLst>
                                        </p:cTn>
                                        <p:tgtEl>
                                          <p:spTgt spid="12">
                                            <p:txEl>
                                              <p:pRg st="5" end="5"/>
                                            </p:txEl>
                                          </p:spTgt>
                                        </p:tgtEl>
                                        <p:attrNameLst>
                                          <p:attrName>ppt_y</p:attrName>
                                        </p:attrNameLst>
                                      </p:cBhvr>
                                      <p:tavLst>
                                        <p:tav tm="0">
                                          <p:val>
                                            <p:strVal val="#ppt_y-.03"/>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37" presetClass="entr" presetSubtype="0" fill="hold" grpId="0" nodeType="clickEffect">
                                  <p:stCondLst>
                                    <p:cond delay="0"/>
                                  </p:stCondLst>
                                  <p:childTnLst>
                                    <p:set>
                                      <p:cBhvr>
                                        <p:cTn id="46" dur="1" fill="hold">
                                          <p:stCondLst>
                                            <p:cond delay="0"/>
                                          </p:stCondLst>
                                        </p:cTn>
                                        <p:tgtEl>
                                          <p:spTgt spid="12">
                                            <p:txEl>
                                              <p:pRg st="7" end="7"/>
                                            </p:txEl>
                                          </p:spTgt>
                                        </p:tgtEl>
                                        <p:attrNameLst>
                                          <p:attrName>style.visibility</p:attrName>
                                        </p:attrNameLst>
                                      </p:cBhvr>
                                      <p:to>
                                        <p:strVal val="visible"/>
                                      </p:to>
                                    </p:set>
                                    <p:animEffect transition="in" filter="fade">
                                      <p:cBhvr>
                                        <p:cTn id="47" dur="1000"/>
                                        <p:tgtEl>
                                          <p:spTgt spid="12">
                                            <p:txEl>
                                              <p:pRg st="7" end="7"/>
                                            </p:txEl>
                                          </p:spTgt>
                                        </p:tgtEl>
                                      </p:cBhvr>
                                    </p:animEffect>
                                    <p:anim calcmode="lin" valueType="num">
                                      <p:cBhvr>
                                        <p:cTn id="48" dur="1000" fill="hold"/>
                                        <p:tgtEl>
                                          <p:spTgt spid="12">
                                            <p:txEl>
                                              <p:pRg st="7" end="7"/>
                                            </p:txEl>
                                          </p:spTgt>
                                        </p:tgtEl>
                                        <p:attrNameLst>
                                          <p:attrName>ppt_x</p:attrName>
                                        </p:attrNameLst>
                                      </p:cBhvr>
                                      <p:tavLst>
                                        <p:tav tm="0">
                                          <p:val>
                                            <p:strVal val="#ppt_x"/>
                                          </p:val>
                                        </p:tav>
                                        <p:tav tm="100000">
                                          <p:val>
                                            <p:strVal val="#ppt_x"/>
                                          </p:val>
                                        </p:tav>
                                      </p:tavLst>
                                    </p:anim>
                                    <p:anim calcmode="lin" valueType="num">
                                      <p:cBhvr>
                                        <p:cTn id="49" dur="900" decel="100000" fill="hold"/>
                                        <p:tgtEl>
                                          <p:spTgt spid="12">
                                            <p:txEl>
                                              <p:pRg st="7" end="7"/>
                                            </p:txEl>
                                          </p:spTgt>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12">
                                            <p:txEl>
                                              <p:pRg st="7" end="7"/>
                                            </p:txEl>
                                          </p:spTgt>
                                        </p:tgtEl>
                                        <p:attrNameLst>
                                          <p:attrName>ppt_y</p:attrName>
                                        </p:attrNameLst>
                                      </p:cBhvr>
                                      <p:tavLst>
                                        <p:tav tm="0">
                                          <p:val>
                                            <p:strVal val="#ppt_y-.03"/>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37" presetClass="entr" presetSubtype="0" fill="hold" grpId="0" nodeType="clickEffect">
                                  <p:stCondLst>
                                    <p:cond delay="0"/>
                                  </p:stCondLst>
                                  <p:childTnLst>
                                    <p:set>
                                      <p:cBhvr>
                                        <p:cTn id="54" dur="1" fill="hold">
                                          <p:stCondLst>
                                            <p:cond delay="0"/>
                                          </p:stCondLst>
                                        </p:cTn>
                                        <p:tgtEl>
                                          <p:spTgt spid="12">
                                            <p:txEl>
                                              <p:pRg st="9" end="9"/>
                                            </p:txEl>
                                          </p:spTgt>
                                        </p:tgtEl>
                                        <p:attrNameLst>
                                          <p:attrName>style.visibility</p:attrName>
                                        </p:attrNameLst>
                                      </p:cBhvr>
                                      <p:to>
                                        <p:strVal val="visible"/>
                                      </p:to>
                                    </p:set>
                                    <p:animEffect transition="in" filter="fade">
                                      <p:cBhvr>
                                        <p:cTn id="55" dur="1000"/>
                                        <p:tgtEl>
                                          <p:spTgt spid="12">
                                            <p:txEl>
                                              <p:pRg st="9" end="9"/>
                                            </p:txEl>
                                          </p:spTgt>
                                        </p:tgtEl>
                                      </p:cBhvr>
                                    </p:animEffect>
                                    <p:anim calcmode="lin" valueType="num">
                                      <p:cBhvr>
                                        <p:cTn id="56" dur="1000" fill="hold"/>
                                        <p:tgtEl>
                                          <p:spTgt spid="12">
                                            <p:txEl>
                                              <p:pRg st="9" end="9"/>
                                            </p:txEl>
                                          </p:spTgt>
                                        </p:tgtEl>
                                        <p:attrNameLst>
                                          <p:attrName>ppt_x</p:attrName>
                                        </p:attrNameLst>
                                      </p:cBhvr>
                                      <p:tavLst>
                                        <p:tav tm="0">
                                          <p:val>
                                            <p:strVal val="#ppt_x"/>
                                          </p:val>
                                        </p:tav>
                                        <p:tav tm="100000">
                                          <p:val>
                                            <p:strVal val="#ppt_x"/>
                                          </p:val>
                                        </p:tav>
                                      </p:tavLst>
                                    </p:anim>
                                    <p:anim calcmode="lin" valueType="num">
                                      <p:cBhvr>
                                        <p:cTn id="57" dur="900" decel="100000" fill="hold"/>
                                        <p:tgtEl>
                                          <p:spTgt spid="12">
                                            <p:txEl>
                                              <p:pRg st="9" end="9"/>
                                            </p:txEl>
                                          </p:spTgt>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12">
                                            <p:txEl>
                                              <p:pRg st="9" end="9"/>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228600" y="2514600"/>
            <a:ext cx="8686800" cy="2554545"/>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ctr"/>
            <a:r>
              <a:rPr lang="en-US" sz="3500" b="1" dirty="0" smtClean="0">
                <a:solidFill>
                  <a:schemeClr val="accent1"/>
                </a:solidFill>
              </a:rPr>
              <a:t>DISCLAIMER:</a:t>
            </a:r>
            <a:r>
              <a:rPr lang="en-US" sz="3500" b="1" dirty="0" smtClean="0">
                <a:solidFill>
                  <a:schemeClr val="accent1"/>
                </a:solidFill>
              </a:rPr>
              <a:t> </a:t>
            </a:r>
          </a:p>
          <a:p>
            <a:pPr algn="ctr"/>
            <a:endParaRPr lang="en-US" sz="2500" dirty="0" smtClean="0"/>
          </a:p>
          <a:p>
            <a:pPr algn="ctr"/>
            <a:r>
              <a:rPr lang="en-US" sz="2500" dirty="0" smtClean="0"/>
              <a:t>THIS </a:t>
            </a:r>
            <a:r>
              <a:rPr lang="en-US" sz="2500" dirty="0" smtClean="0"/>
              <a:t>IS </a:t>
            </a:r>
            <a:r>
              <a:rPr lang="en-US" sz="2500" b="1" u="sng" dirty="0" smtClean="0"/>
              <a:t>NOT</a:t>
            </a:r>
            <a:r>
              <a:rPr lang="en-US" sz="2500" dirty="0" smtClean="0"/>
              <a:t> THE RECOMMENDED MIX OF PROGRAMS AND ACTIVITIES, BUT RATHER ONLY AN ILLUSTRATION TO GIVE AN IDEA AND A BENCHMARK AS TO WHAT WOULD IT TAKE TO REACH </a:t>
            </a:r>
            <a:r>
              <a:rPr lang="en-US" sz="2500" dirty="0" smtClean="0"/>
              <a:t>100% </a:t>
            </a:r>
            <a:r>
              <a:rPr lang="en-US" sz="2500" dirty="0" smtClean="0"/>
              <a:t>JCIPEA RATING)</a:t>
            </a:r>
            <a:endParaRPr lang="en-US" sz="25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19140">
                                            <p:txEl>
                                              <p:pRg st="2" end="2"/>
                                            </p:txEl>
                                          </p:spTgt>
                                        </p:tgtEl>
                                        <p:attrNameLst>
                                          <p:attrName>style.visibility</p:attrName>
                                        </p:attrNameLst>
                                      </p:cBhvr>
                                      <p:to>
                                        <p:strVal val="visible"/>
                                      </p:to>
                                    </p:set>
                                    <p:anim calcmode="lin" valueType="num">
                                      <p:cBhvr additive="base">
                                        <p:cTn id="13" dur="500" fill="hold"/>
                                        <p:tgtEl>
                                          <p:spTgt spid="219140">
                                            <p:txEl>
                                              <p:pRg st="2" end="2"/>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19140">
                                            <p:txEl>
                                              <p:pRg st="2" end="2"/>
                                            </p:txEl>
                                          </p:spTgt>
                                        </p:tgtEl>
                                        <p:attrNameLst>
                                          <p:attrName>ppt_y</p:attrName>
                                        </p:attrNameLst>
                                      </p:cBhvr>
                                      <p:tavLst>
                                        <p:tav tm="0">
                                          <p:val>
                                            <p:strVal val="#ppt_y"/>
                                          </p:val>
                                        </p:tav>
                                        <p:tav tm="100000">
                                          <p:val>
                                            <p:strVal val="#ppt_y"/>
                                          </p:val>
                                        </p:tav>
                                      </p:tavLst>
                                    </p:anim>
                                  </p:childTnLst>
                                </p:cTn>
                              </p:par>
                            </p:childTnLst>
                          </p:cTn>
                        </p:par>
                        <p:par>
                          <p:cTn id="15" fill="hold" nodeType="afterGroup">
                            <p:stCondLst>
                              <p:cond delay="500"/>
                            </p:stCondLst>
                            <p:childTnLst>
                              <p:par>
                                <p:cTn id="16" presetID="1" presetClass="entr" presetSubtype="0" fill="hold" grpId="0" nodeType="afterEffect">
                                  <p:stCondLst>
                                    <p:cond delay="0"/>
                                  </p:stCondLst>
                                  <p:childTnLst>
                                    <p:set>
                                      <p:cBhvr>
                                        <p:cTn id="17"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208428" y="2590800"/>
            <a:ext cx="8763000" cy="609600"/>
          </a:xfrm>
        </p:spPr>
        <p:txBody>
          <a:bodyPr/>
          <a:lstStyle/>
          <a:p>
            <a:r>
              <a:rPr lang="en-US" sz="4000" i="1" dirty="0" smtClean="0">
                <a:solidFill>
                  <a:schemeClr val="accent1"/>
                </a:solidFill>
              </a:rPr>
              <a:t>What does it take to achieve </a:t>
            </a:r>
            <a:br>
              <a:rPr lang="en-US" sz="4000" i="1" dirty="0" smtClean="0">
                <a:solidFill>
                  <a:schemeClr val="accent1"/>
                </a:solidFill>
              </a:rPr>
            </a:br>
            <a:r>
              <a:rPr lang="en-US" sz="4000" i="1" dirty="0" smtClean="0">
                <a:solidFill>
                  <a:schemeClr val="accent1"/>
                </a:solidFill>
              </a:rPr>
              <a:t>100% Efficiency Rating?</a:t>
            </a:r>
            <a:endParaRPr lang="en-US" sz="40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3707249"/>
            <a:ext cx="8686800" cy="1169551"/>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ctr"/>
            <a:r>
              <a:rPr lang="en-US" sz="3500" b="1" dirty="0" smtClean="0"/>
              <a:t>Let’s see how easy it is to reach</a:t>
            </a:r>
            <a:r>
              <a:rPr lang="en-US" sz="3500" b="1" dirty="0" smtClean="0"/>
              <a:t> get a gavel.</a:t>
            </a:r>
            <a:endParaRPr lang="en-US" sz="35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8" name="Rectangle 2"/>
          <p:cNvSpPr>
            <a:spLocks noGrp="1" noChangeArrowheads="1"/>
          </p:cNvSpPr>
          <p:nvPr>
            <p:ph type="title"/>
          </p:nvPr>
        </p:nvSpPr>
        <p:spPr>
          <a:xfrm>
            <a:off x="152400" y="1496467"/>
            <a:ext cx="8763000" cy="609600"/>
          </a:xfrm>
        </p:spPr>
        <p:txBody>
          <a:bodyPr/>
          <a:lstStyle/>
          <a:p>
            <a:pPr algn="l"/>
            <a:r>
              <a:rPr lang="en-US" sz="2600" i="1" dirty="0" smtClean="0">
                <a:solidFill>
                  <a:schemeClr val="accent1"/>
                </a:solidFill>
              </a:rPr>
              <a:t>What </a:t>
            </a:r>
            <a:r>
              <a:rPr lang="en-US" sz="2600" i="1" dirty="0" smtClean="0">
                <a:solidFill>
                  <a:schemeClr val="accent1"/>
                </a:solidFill>
              </a:rPr>
              <a:t>does </a:t>
            </a:r>
            <a:r>
              <a:rPr lang="en-US" sz="2600" i="1" dirty="0" smtClean="0">
                <a:solidFill>
                  <a:schemeClr val="accent1"/>
                </a:solidFill>
              </a:rPr>
              <a:t>it take to achieve 100% Efficiency Rating?</a:t>
            </a:r>
            <a:endParaRPr lang="en-US" sz="2600" i="1" dirty="0">
              <a:solidFill>
                <a:schemeClr val="accent1"/>
              </a:solidFill>
            </a:endParaRPr>
          </a:p>
        </p:txBody>
      </p:sp>
      <p:sp>
        <p:nvSpPr>
          <p:cNvPr id="9" name="Text Box 4"/>
          <p:cNvSpPr txBox="1">
            <a:spLocks noChangeArrowheads="1"/>
          </p:cNvSpPr>
          <p:nvPr/>
        </p:nvSpPr>
        <p:spPr bwMode="auto">
          <a:xfrm>
            <a:off x="171076" y="1828800"/>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a:t>
            </a:r>
            <a:r>
              <a:rPr lang="en-US" sz="2200" b="1" dirty="0" smtClean="0"/>
              <a:t> get a gavel.</a:t>
            </a:r>
            <a:endParaRPr lang="en-US" sz="2200" b="1" dirty="0"/>
          </a:p>
        </p:txBody>
      </p:sp>
      <p:graphicFrame>
        <p:nvGraphicFramePr>
          <p:cNvPr id="10" name="Diagram 9"/>
          <p:cNvGraphicFramePr/>
          <p:nvPr/>
        </p:nvGraphicFramePr>
        <p:xfrm>
          <a:off x="152401" y="2209800"/>
          <a:ext cx="8839199" cy="4724400"/>
        </p:xfrm>
        <a:graphic>
          <a:graphicData uri="http://schemas.openxmlformats.org/drawingml/2006/diagram">
            <a:relIds xmlns:dgm="http://schemas.openxmlformats.org/drawingml/2006/diagram" xmlns:r="http://schemas.openxmlformats.org/officeDocument/2006/relationships" r:dm="rId3" r:lo="rId4" r:qs="rId5" r:cs="rId6"/>
          </a:graphicData>
        </a:graphic>
      </p:graphicFrame>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208428" y="2590800"/>
            <a:ext cx="8763000" cy="609600"/>
          </a:xfrm>
        </p:spPr>
        <p:txBody>
          <a:bodyPr/>
          <a:lstStyle/>
          <a:p>
            <a:r>
              <a:rPr lang="en-US" sz="4000" i="1" dirty="0" smtClean="0">
                <a:solidFill>
                  <a:schemeClr val="accent1"/>
                </a:solidFill>
              </a:rPr>
              <a:t>What does it take to achieve </a:t>
            </a:r>
            <a:br>
              <a:rPr lang="en-US" sz="4000" i="1" dirty="0" smtClean="0">
                <a:solidFill>
                  <a:schemeClr val="accent1"/>
                </a:solidFill>
              </a:rPr>
            </a:br>
            <a:r>
              <a:rPr lang="en-US" sz="4000" i="1" dirty="0" smtClean="0">
                <a:solidFill>
                  <a:schemeClr val="accent1"/>
                </a:solidFill>
              </a:rPr>
              <a:t>100% Efficiency Rating?</a:t>
            </a:r>
            <a:endParaRPr lang="en-US" sz="40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3707249"/>
            <a:ext cx="8686800" cy="1169551"/>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ctr"/>
            <a:r>
              <a:rPr lang="en-US" sz="3500" b="1" dirty="0" smtClean="0"/>
              <a:t>Let’s see how easy it is to reach 100% for each category</a:t>
            </a:r>
            <a:endParaRPr lang="en-US" sz="35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CONNECT – Administrative</a:t>
            </a:r>
          </a:p>
          <a:p>
            <a:pPr algn="ctr"/>
            <a:endParaRPr lang="en-US" sz="2500" b="1" dirty="0" smtClean="0">
              <a:solidFill>
                <a:schemeClr val="bg2">
                  <a:lumMod val="50000"/>
                </a:schemeClr>
              </a:solidFill>
              <a:latin typeface="Impact"/>
              <a:cs typeface="Impact"/>
            </a:endParaRPr>
          </a:p>
          <a:p>
            <a:pPr algn="ctr"/>
            <a:endParaRPr lang="en-US" sz="2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659082"/>
            <a:ext cx="6324600" cy="3970318"/>
          </a:xfrm>
          <a:prstGeom prst="rect">
            <a:avLst/>
          </a:prstGeom>
          <a:noFill/>
        </p:spPr>
        <p:txBody>
          <a:bodyPr wrap="square" rtlCol="0">
            <a:spAutoFit/>
          </a:bodyPr>
          <a:lstStyle/>
          <a:p>
            <a:pPr algn="just"/>
            <a:r>
              <a:rPr lang="en-US" dirty="0" smtClean="0"/>
              <a:t>Comply all even not on time, except </a:t>
            </a:r>
            <a:r>
              <a:rPr lang="en-US" dirty="0" err="1" smtClean="0"/>
              <a:t>jci.cc</a:t>
            </a:r>
            <a:r>
              <a:rPr lang="en-US" dirty="0" smtClean="0"/>
              <a:t> registration of members</a:t>
            </a:r>
            <a:endParaRPr lang="en-US" sz="1000" dirty="0" smtClean="0"/>
          </a:p>
          <a:p>
            <a:pPr algn="just"/>
            <a:r>
              <a:rPr lang="en-US" b="1" dirty="0" smtClean="0">
                <a:latin typeface="Arial Black"/>
                <a:cs typeface="Arial Black"/>
              </a:rPr>
              <a:t>OR</a:t>
            </a:r>
            <a:r>
              <a:rPr lang="en-US" dirty="0" smtClean="0"/>
              <a:t> </a:t>
            </a:r>
            <a:endParaRPr lang="en-US" sz="1000" dirty="0" smtClean="0"/>
          </a:p>
          <a:p>
            <a:pPr algn="just"/>
            <a:r>
              <a:rPr lang="en-US" dirty="0" smtClean="0"/>
              <a:t>Submit the following on time:</a:t>
            </a:r>
          </a:p>
          <a:p>
            <a:pPr lvl="0" algn="just"/>
            <a:r>
              <a:rPr lang="en-US" dirty="0" smtClean="0"/>
              <a:t>-Presidents Resume and ID Picture on due date</a:t>
            </a:r>
          </a:p>
          <a:p>
            <a:pPr lvl="0" algn="just"/>
            <a:r>
              <a:rPr lang="en-US" dirty="0" smtClean="0"/>
              <a:t>-Local Membership List </a:t>
            </a:r>
          </a:p>
          <a:p>
            <a:pPr lvl="0" algn="just"/>
            <a:r>
              <a:rPr lang="en-US" dirty="0" smtClean="0"/>
              <a:t>-Plan of Action and Budget</a:t>
            </a:r>
          </a:p>
          <a:p>
            <a:pPr algn="just"/>
            <a:r>
              <a:rPr lang="en-US" dirty="0" smtClean="0"/>
              <a:t>Avail of Local Membership Dues Early Bird</a:t>
            </a:r>
          </a:p>
          <a:p>
            <a:pPr algn="just"/>
            <a:r>
              <a:rPr lang="en-US" dirty="0" smtClean="0"/>
              <a:t>Adopt NOM Theme</a:t>
            </a:r>
          </a:p>
          <a:p>
            <a:pPr algn="just"/>
            <a:r>
              <a:rPr lang="en-US" dirty="0" smtClean="0"/>
              <a:t>Update </a:t>
            </a:r>
            <a:r>
              <a:rPr lang="en-US" dirty="0" err="1" smtClean="0"/>
              <a:t>jci.cc</a:t>
            </a:r>
            <a:r>
              <a:rPr lang="en-US" dirty="0" smtClean="0"/>
              <a:t> account – register 10 members</a:t>
            </a:r>
          </a:p>
          <a:p>
            <a:pPr algn="just"/>
            <a:endParaRPr lang="en-US" sz="900" dirty="0" smtClean="0"/>
          </a:p>
          <a:p>
            <a:r>
              <a:rPr lang="en-US" dirty="0" smtClean="0">
                <a:solidFill>
                  <a:srgbClr val="0000FF"/>
                </a:solidFill>
              </a:rPr>
              <a:t>BONUS:</a:t>
            </a:r>
          </a:p>
          <a:p>
            <a:r>
              <a:rPr lang="en-US" dirty="0" err="1" smtClean="0">
                <a:solidFill>
                  <a:srgbClr val="0000FF"/>
                </a:solidFill>
              </a:rPr>
              <a:t>jci.cc</a:t>
            </a:r>
            <a:r>
              <a:rPr lang="en-US" dirty="0" smtClean="0">
                <a:solidFill>
                  <a:srgbClr val="0000FF"/>
                </a:solidFill>
              </a:rPr>
              <a:t> registration of members  </a:t>
            </a:r>
          </a:p>
          <a:p>
            <a:pPr algn="just"/>
            <a:endParaRPr lang="en-US" dirty="0">
              <a:solidFill>
                <a:srgbClr val="0000FF"/>
              </a:solidFill>
            </a:endParaRPr>
          </a:p>
        </p:txBody>
      </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CONNECT – Awards</a:t>
            </a:r>
          </a:p>
          <a:p>
            <a:pPr algn="ctr"/>
            <a:endParaRPr lang="en-US" sz="2500" b="1" dirty="0" smtClean="0">
              <a:solidFill>
                <a:schemeClr val="bg2">
                  <a:lumMod val="50000"/>
                </a:schemeClr>
              </a:solidFill>
              <a:latin typeface="Impact"/>
              <a:cs typeface="Impact"/>
            </a:endParaRPr>
          </a:p>
          <a:p>
            <a:pPr algn="ctr"/>
            <a:endParaRPr lang="en-US" sz="2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00726"/>
            <a:ext cx="6324600" cy="1477328"/>
          </a:xfrm>
          <a:prstGeom prst="rect">
            <a:avLst/>
          </a:prstGeom>
          <a:noFill/>
        </p:spPr>
        <p:txBody>
          <a:bodyPr wrap="square" rtlCol="0">
            <a:spAutoFit/>
          </a:bodyPr>
          <a:lstStyle/>
          <a:p>
            <a:r>
              <a:rPr lang="en-US" dirty="0" smtClean="0"/>
              <a:t>5 entries in </a:t>
            </a:r>
            <a:r>
              <a:rPr lang="en-US" dirty="0" err="1" smtClean="0"/>
              <a:t>AreaCon</a:t>
            </a:r>
            <a:r>
              <a:rPr lang="en-US" dirty="0" smtClean="0"/>
              <a:t> and 5 in </a:t>
            </a:r>
            <a:r>
              <a:rPr lang="en-US" dirty="0" err="1" smtClean="0"/>
              <a:t>NatCon</a:t>
            </a:r>
            <a:endParaRPr lang="en-US" dirty="0" smtClean="0"/>
          </a:p>
          <a:p>
            <a:r>
              <a:rPr lang="en-US" dirty="0" smtClean="0"/>
              <a:t>1 Judge in </a:t>
            </a:r>
            <a:r>
              <a:rPr lang="en-US" dirty="0" err="1" smtClean="0"/>
              <a:t>AreaCon</a:t>
            </a:r>
            <a:r>
              <a:rPr lang="en-US" dirty="0" smtClean="0"/>
              <a:t> and 1 Judge in </a:t>
            </a:r>
            <a:r>
              <a:rPr lang="en-US" dirty="0" err="1" smtClean="0"/>
              <a:t>NatCon</a:t>
            </a:r>
            <a:endParaRPr lang="en-US" dirty="0" smtClean="0"/>
          </a:p>
          <a:p>
            <a:endParaRPr lang="en-US" dirty="0" smtClean="0"/>
          </a:p>
          <a:p>
            <a:r>
              <a:rPr lang="en-US" dirty="0" smtClean="0">
                <a:solidFill>
                  <a:srgbClr val="0000FF"/>
                </a:solidFill>
              </a:rPr>
              <a:t>BONUS:</a:t>
            </a:r>
          </a:p>
          <a:p>
            <a:r>
              <a:rPr lang="en-US" dirty="0" smtClean="0">
                <a:solidFill>
                  <a:srgbClr val="0000FF"/>
                </a:solidFill>
              </a:rPr>
              <a:t>ASPAC and </a:t>
            </a:r>
            <a:r>
              <a:rPr lang="en-US" dirty="0" err="1" smtClean="0">
                <a:solidFill>
                  <a:srgbClr val="0000FF"/>
                </a:solidFill>
              </a:rPr>
              <a:t>WorldCon</a:t>
            </a:r>
            <a:r>
              <a:rPr lang="en-US" dirty="0" smtClean="0">
                <a:solidFill>
                  <a:srgbClr val="0000FF"/>
                </a:solidFill>
              </a:rPr>
              <a:t> Participation</a:t>
            </a:r>
            <a:endParaRPr lang="en-US" dirty="0">
              <a:solidFill>
                <a:srgbClr val="0000FF"/>
              </a:solidFill>
            </a:endParaRPr>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06850" name="Rectangle 2"/>
          <p:cNvSpPr>
            <a:spLocks noGrp="1" noChangeArrowheads="1"/>
          </p:cNvSpPr>
          <p:nvPr>
            <p:ph type="title"/>
          </p:nvPr>
        </p:nvSpPr>
        <p:spPr bwMode="auto">
          <a:xfrm>
            <a:off x="56028" y="437022"/>
            <a:ext cx="3657600" cy="648452"/>
          </a:xfr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t" anchorCtr="0" compatLnSpc="1">
            <a:prstTxWarp prst="textNoShape">
              <a:avLst/>
            </a:prstTxWarp>
          </a:bodyPr>
          <a:lstStyle/>
          <a:p>
            <a:pPr algn="l"/>
            <a:r>
              <a:rPr lang="en-US" b="1" dirty="0" smtClean="0"/>
              <a:t>Course Outline</a:t>
            </a:r>
            <a:endParaRPr lang="en-US" b="1" dirty="0"/>
          </a:p>
        </p:txBody>
      </p:sp>
      <p:sp>
        <p:nvSpPr>
          <p:cNvPr id="5" name="Rectangle 4"/>
          <p:cNvSpPr/>
          <p:nvPr/>
        </p:nvSpPr>
        <p:spPr>
          <a:xfrm>
            <a:off x="76200" y="1741706"/>
            <a:ext cx="9067800" cy="3600986"/>
          </a:xfrm>
          <a:prstGeom prst="rect">
            <a:avLst/>
          </a:prstGeom>
        </p:spPr>
        <p:txBody>
          <a:bodyPr wrap="square">
            <a:spAutoFit/>
          </a:bodyPr>
          <a:lstStyle/>
          <a:p>
            <a:pPr>
              <a:buFont typeface="Arial"/>
              <a:buChar char="•"/>
            </a:pPr>
            <a:r>
              <a:rPr lang="en-US" sz="2400" b="1" dirty="0" smtClean="0">
                <a:latin typeface="Calibri"/>
                <a:cs typeface="Calibri"/>
              </a:rPr>
              <a:t>MODULE 1: From Efficiency to Performance to Impact</a:t>
            </a:r>
          </a:p>
          <a:p>
            <a:pPr marL="457200" lvl="2">
              <a:buFont typeface="Arial"/>
              <a:buChar char="•"/>
            </a:pPr>
            <a:r>
              <a:rPr lang="en-US" sz="2200" dirty="0" smtClean="0">
                <a:latin typeface="Calibri"/>
                <a:cs typeface="Calibri"/>
              </a:rPr>
              <a:t>JCIPEA Program Rationale</a:t>
            </a:r>
            <a:endParaRPr lang="en-US" sz="2400" b="1" dirty="0" smtClean="0">
              <a:latin typeface="Calibri"/>
              <a:cs typeface="Calibri"/>
            </a:endParaRPr>
          </a:p>
          <a:p>
            <a:pPr>
              <a:buFont typeface="Arial"/>
              <a:buChar char="•"/>
            </a:pPr>
            <a:r>
              <a:rPr lang="en-US" sz="2400" b="1" dirty="0" smtClean="0">
                <a:latin typeface="Calibri"/>
                <a:cs typeface="Calibri"/>
              </a:rPr>
              <a:t>MODULE 2: JCIPEA Program, a closer look</a:t>
            </a:r>
          </a:p>
          <a:p>
            <a:pPr lvl="1">
              <a:buFont typeface="Arial"/>
              <a:buChar char="•"/>
            </a:pPr>
            <a:r>
              <a:rPr lang="en-US" sz="2200" dirty="0" smtClean="0">
                <a:latin typeface="Calibri"/>
                <a:cs typeface="Calibri"/>
              </a:rPr>
              <a:t>Programs Mechanics</a:t>
            </a:r>
          </a:p>
          <a:p>
            <a:pPr lvl="1">
              <a:buFont typeface="Arial"/>
              <a:buChar char="•"/>
            </a:pPr>
            <a:r>
              <a:rPr lang="en-US" sz="2200" dirty="0" smtClean="0">
                <a:latin typeface="Calibri"/>
                <a:cs typeface="Calibri"/>
              </a:rPr>
              <a:t>Awards</a:t>
            </a:r>
          </a:p>
          <a:p>
            <a:pPr lvl="1">
              <a:buFont typeface="Arial"/>
              <a:buChar char="•"/>
            </a:pPr>
            <a:r>
              <a:rPr lang="en-US" sz="2200" dirty="0" smtClean="0">
                <a:latin typeface="Calibri"/>
                <a:cs typeface="Calibri"/>
              </a:rPr>
              <a:t>JCIPEA Template and Items Rated</a:t>
            </a:r>
          </a:p>
          <a:p>
            <a:pPr>
              <a:buFont typeface="Arial"/>
              <a:buChar char="•"/>
            </a:pPr>
            <a:r>
              <a:rPr lang="en-US" sz="2400" b="1" dirty="0" smtClean="0">
                <a:latin typeface="Calibri"/>
                <a:cs typeface="Calibri"/>
              </a:rPr>
              <a:t>MODULE 3: Reporting, the JCI Way</a:t>
            </a:r>
          </a:p>
          <a:p>
            <a:pPr lvl="1">
              <a:buFont typeface="Arial"/>
              <a:buChar char="•"/>
            </a:pPr>
            <a:r>
              <a:rPr lang="en-US" sz="2200" dirty="0" smtClean="0">
                <a:latin typeface="Calibri"/>
                <a:cs typeface="Calibri"/>
              </a:rPr>
              <a:t>JCIP Project Completion Report</a:t>
            </a:r>
          </a:p>
          <a:p>
            <a:pPr lvl="1">
              <a:buFont typeface="Arial"/>
              <a:buChar char="•"/>
            </a:pPr>
            <a:r>
              <a:rPr lang="en-US" sz="2200" dirty="0" smtClean="0">
                <a:latin typeface="Calibri"/>
                <a:cs typeface="Calibri"/>
              </a:rPr>
              <a:t>JCIP LO Monthly Accomplishment Report</a:t>
            </a:r>
          </a:p>
          <a:p>
            <a:pPr>
              <a:buFont typeface="Arial"/>
              <a:buChar char="•"/>
            </a:pPr>
            <a:r>
              <a:rPr lang="en-US" sz="2400" b="1" dirty="0" smtClean="0">
                <a:latin typeface="Calibri"/>
                <a:cs typeface="Calibri"/>
              </a:rPr>
              <a:t>Drafting our 2015 Go Forward Plan	</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CONNECT – Promotions/PR</a:t>
            </a:r>
          </a:p>
          <a:p>
            <a:pPr algn="ctr"/>
            <a:endParaRPr lang="en-US" sz="2500" b="1" dirty="0" smtClean="0">
              <a:solidFill>
                <a:schemeClr val="bg2">
                  <a:lumMod val="50000"/>
                </a:schemeClr>
              </a:solidFill>
              <a:latin typeface="Impact"/>
              <a:cs typeface="Impact"/>
            </a:endParaRP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00726"/>
            <a:ext cx="6324600" cy="2308324"/>
          </a:xfrm>
          <a:prstGeom prst="rect">
            <a:avLst/>
          </a:prstGeom>
          <a:noFill/>
        </p:spPr>
        <p:txBody>
          <a:bodyPr wrap="square" rtlCol="0">
            <a:spAutoFit/>
          </a:bodyPr>
          <a:lstStyle/>
          <a:p>
            <a:r>
              <a:rPr lang="en-US" dirty="0" smtClean="0"/>
              <a:t>2 Online PR</a:t>
            </a:r>
          </a:p>
          <a:p>
            <a:r>
              <a:rPr lang="en-US" dirty="0" smtClean="0"/>
              <a:t>1 Print Ad</a:t>
            </a:r>
          </a:p>
          <a:p>
            <a:r>
              <a:rPr lang="en-US" dirty="0" smtClean="0"/>
              <a:t>1 JCI Marker/Billboard or equivalent</a:t>
            </a:r>
          </a:p>
          <a:p>
            <a:r>
              <a:rPr lang="en-US" dirty="0" smtClean="0"/>
              <a:t>President’s Attendance in Gala</a:t>
            </a:r>
          </a:p>
          <a:p>
            <a:r>
              <a:rPr lang="en-US" dirty="0" smtClean="0"/>
              <a:t>Promotion of JCI Week</a:t>
            </a:r>
          </a:p>
          <a:p>
            <a:endParaRPr lang="en-US" dirty="0" smtClean="0"/>
          </a:p>
          <a:p>
            <a:r>
              <a:rPr lang="en-US" dirty="0" smtClean="0">
                <a:solidFill>
                  <a:srgbClr val="0000FF"/>
                </a:solidFill>
              </a:rPr>
              <a:t>BONUS:</a:t>
            </a:r>
          </a:p>
          <a:p>
            <a:r>
              <a:rPr lang="en-US" dirty="0" smtClean="0">
                <a:solidFill>
                  <a:srgbClr val="0000FF"/>
                </a:solidFill>
              </a:rPr>
              <a:t>Impact Stories submitted to JCI through </a:t>
            </a:r>
            <a:r>
              <a:rPr lang="en-US" dirty="0" err="1" smtClean="0">
                <a:solidFill>
                  <a:srgbClr val="0000FF"/>
                </a:solidFill>
              </a:rPr>
              <a:t>jci.cc</a:t>
            </a:r>
            <a:endParaRPr lang="en-US" dirty="0">
              <a:solidFill>
                <a:srgbClr val="0000FF"/>
              </a:solidFill>
            </a:endParaRPr>
          </a:p>
        </p:txBody>
      </p:sp>
    </p:spTree>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MOTIVATE –    JCI Official Courses</a:t>
            </a:r>
          </a:p>
          <a:p>
            <a:pPr algn="ctr"/>
            <a:endParaRPr lang="en-US" sz="2500" b="1" dirty="0" smtClean="0">
              <a:solidFill>
                <a:schemeClr val="bg2">
                  <a:lumMod val="50000"/>
                </a:schemeClr>
              </a:solidFill>
              <a:latin typeface="Impact"/>
              <a:cs typeface="Impact"/>
            </a:endParaRP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00726"/>
            <a:ext cx="6324600" cy="2308324"/>
          </a:xfrm>
          <a:prstGeom prst="rect">
            <a:avLst/>
          </a:prstGeom>
          <a:noFill/>
        </p:spPr>
        <p:txBody>
          <a:bodyPr wrap="square" rtlCol="0">
            <a:spAutoFit/>
          </a:bodyPr>
          <a:lstStyle/>
          <a:p>
            <a:r>
              <a:rPr lang="en-US" dirty="0" smtClean="0"/>
              <a:t>Organize 1 JCI Impact with 10 new graduates (from own LO)</a:t>
            </a:r>
          </a:p>
          <a:p>
            <a:r>
              <a:rPr lang="en-US" dirty="0" smtClean="0"/>
              <a:t>Organize 1 JCI Achieve with 12 new graduates (from own LO)</a:t>
            </a:r>
          </a:p>
          <a:p>
            <a:r>
              <a:rPr lang="en-US" dirty="0" smtClean="0"/>
              <a:t>Organize JCI Admin with 6 new graduates (from own LO)</a:t>
            </a:r>
          </a:p>
          <a:p>
            <a:endParaRPr lang="en-US" dirty="0" smtClean="0"/>
          </a:p>
          <a:p>
            <a:r>
              <a:rPr lang="en-US" dirty="0" smtClean="0">
                <a:solidFill>
                  <a:srgbClr val="0000FF"/>
                </a:solidFill>
              </a:rPr>
              <a:t>BONUS:</a:t>
            </a:r>
          </a:p>
          <a:p>
            <a:r>
              <a:rPr lang="en-US" dirty="0" smtClean="0">
                <a:solidFill>
                  <a:srgbClr val="0000FF"/>
                </a:solidFill>
              </a:rPr>
              <a:t>New Courses Hosting and Attendance</a:t>
            </a:r>
            <a:endParaRPr lang="en-US" dirty="0">
              <a:solidFill>
                <a:srgbClr val="0000FF"/>
              </a:solidFill>
            </a:endParaRPr>
          </a:p>
        </p:txBody>
      </p:sp>
    </p:spTree>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MOTIVATE –    Non Official Courses</a:t>
            </a:r>
          </a:p>
          <a:p>
            <a:pPr algn="ctr"/>
            <a:endParaRPr lang="en-US" sz="2500" b="1" dirty="0" smtClean="0">
              <a:solidFill>
                <a:schemeClr val="bg2">
                  <a:lumMod val="50000"/>
                </a:schemeClr>
              </a:solidFill>
              <a:latin typeface="Impact"/>
              <a:cs typeface="Impact"/>
            </a:endParaRP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00726"/>
            <a:ext cx="6324600" cy="3139321"/>
          </a:xfrm>
          <a:prstGeom prst="rect">
            <a:avLst/>
          </a:prstGeom>
          <a:noFill/>
        </p:spPr>
        <p:txBody>
          <a:bodyPr wrap="square" rtlCol="0">
            <a:spAutoFit/>
          </a:bodyPr>
          <a:lstStyle/>
          <a:p>
            <a:r>
              <a:rPr lang="en-US" dirty="0" smtClean="0"/>
              <a:t>1 Parliamentary Procedures Seminar organized with at least 8 members in attendance</a:t>
            </a:r>
          </a:p>
          <a:p>
            <a:r>
              <a:rPr lang="en-US" dirty="0" smtClean="0"/>
              <a:t>1 Project Management Seminar organized with at least 8 members in attendance</a:t>
            </a:r>
          </a:p>
          <a:p>
            <a:r>
              <a:rPr lang="en-US" dirty="0" smtClean="0"/>
              <a:t>3 Opportunity to Impact (New Members Orientation) conducted</a:t>
            </a:r>
          </a:p>
          <a:p>
            <a:r>
              <a:rPr lang="en-US" dirty="0" smtClean="0"/>
              <a:t>1 more other non official course organized with at least 5 members in attendance</a:t>
            </a:r>
          </a:p>
          <a:p>
            <a:endParaRPr lang="en-US" dirty="0" smtClean="0"/>
          </a:p>
          <a:p>
            <a:r>
              <a:rPr lang="en-US" dirty="0" smtClean="0">
                <a:solidFill>
                  <a:srgbClr val="0000FF"/>
                </a:solidFill>
              </a:rPr>
              <a:t>BONUS:</a:t>
            </a:r>
          </a:p>
          <a:p>
            <a:r>
              <a:rPr lang="en-US" dirty="0" smtClean="0">
                <a:solidFill>
                  <a:srgbClr val="0000FF"/>
                </a:solidFill>
              </a:rPr>
              <a:t>ACF discussion and 4 other non official courses organized </a:t>
            </a:r>
            <a:endParaRPr lang="en-US" dirty="0">
              <a:solidFill>
                <a:srgbClr val="0000FF"/>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MOTIVATE –    National Training Programs</a:t>
            </a: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00726"/>
            <a:ext cx="6324600" cy="2585323"/>
          </a:xfrm>
          <a:prstGeom prst="rect">
            <a:avLst/>
          </a:prstGeom>
          <a:noFill/>
        </p:spPr>
        <p:txBody>
          <a:bodyPr wrap="square" rtlCol="0">
            <a:spAutoFit/>
          </a:bodyPr>
          <a:lstStyle/>
          <a:p>
            <a:r>
              <a:rPr lang="en-US" dirty="0" smtClean="0"/>
              <a:t>1 Trainer Activated who conducted any course to other LO or through joint hosting</a:t>
            </a:r>
          </a:p>
          <a:p>
            <a:r>
              <a:rPr lang="en-US" dirty="0" err="1" smtClean="0"/>
              <a:t>LTD’s</a:t>
            </a:r>
            <a:r>
              <a:rPr lang="en-US" dirty="0" smtClean="0"/>
              <a:t> attendance in a regional or area training forum</a:t>
            </a:r>
          </a:p>
          <a:p>
            <a:r>
              <a:rPr lang="en-US" dirty="0" smtClean="0"/>
              <a:t>1 Member in attendance in a regional or area </a:t>
            </a:r>
            <a:r>
              <a:rPr lang="en-US" dirty="0" err="1" smtClean="0"/>
              <a:t>Avante</a:t>
            </a:r>
            <a:r>
              <a:rPr lang="en-US" dirty="0" smtClean="0"/>
              <a:t> run</a:t>
            </a:r>
          </a:p>
          <a:p>
            <a:r>
              <a:rPr lang="en-US" dirty="0" smtClean="0"/>
              <a:t>LO Organizing a community training program with at least 5 of its members in attendance</a:t>
            </a:r>
          </a:p>
          <a:p>
            <a:endParaRPr lang="en-US" dirty="0" smtClean="0"/>
          </a:p>
          <a:p>
            <a:r>
              <a:rPr lang="en-US" dirty="0" smtClean="0">
                <a:solidFill>
                  <a:srgbClr val="0000FF"/>
                </a:solidFill>
              </a:rPr>
              <a:t>BONUS:</a:t>
            </a:r>
          </a:p>
          <a:p>
            <a:r>
              <a:rPr lang="en-US" dirty="0" err="1" smtClean="0">
                <a:solidFill>
                  <a:srgbClr val="0000FF"/>
                </a:solidFill>
              </a:rPr>
              <a:t>Avante</a:t>
            </a:r>
            <a:r>
              <a:rPr lang="en-US" dirty="0" smtClean="0">
                <a:solidFill>
                  <a:srgbClr val="0000FF"/>
                </a:solidFill>
              </a:rPr>
              <a:t> National Training Summit Hosting and Attendance </a:t>
            </a:r>
            <a:endParaRPr lang="en-US" dirty="0">
              <a:solidFill>
                <a:srgbClr val="0000FF"/>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IMPACT –    UNMDG</a:t>
            </a: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00726"/>
            <a:ext cx="6324600" cy="1477328"/>
          </a:xfrm>
          <a:prstGeom prst="rect">
            <a:avLst/>
          </a:prstGeom>
          <a:noFill/>
        </p:spPr>
        <p:txBody>
          <a:bodyPr wrap="square" rtlCol="0">
            <a:spAutoFit/>
          </a:bodyPr>
          <a:lstStyle/>
          <a:p>
            <a:r>
              <a:rPr lang="en-US" dirty="0" smtClean="0"/>
              <a:t>Implement 3 UNMDG projects in January  in celebration of UNMDG Month</a:t>
            </a:r>
          </a:p>
          <a:p>
            <a:endParaRPr lang="en-US" dirty="0" smtClean="0"/>
          </a:p>
          <a:p>
            <a:r>
              <a:rPr lang="en-US" dirty="0" smtClean="0">
                <a:solidFill>
                  <a:srgbClr val="0000FF"/>
                </a:solidFill>
              </a:rPr>
              <a:t>BONUS:</a:t>
            </a:r>
          </a:p>
          <a:p>
            <a:r>
              <a:rPr lang="en-US" dirty="0" smtClean="0">
                <a:solidFill>
                  <a:srgbClr val="0000FF"/>
                </a:solidFill>
              </a:rPr>
              <a:t>2 More UNMDG Goals</a:t>
            </a:r>
            <a:endParaRPr lang="en-US" dirty="0">
              <a:solidFill>
                <a:srgbClr val="0000FF"/>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IMPACT –     JCIP National Programs</a:t>
            </a: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667000"/>
            <a:ext cx="6324600" cy="3693319"/>
          </a:xfrm>
          <a:prstGeom prst="rect">
            <a:avLst/>
          </a:prstGeom>
          <a:noFill/>
        </p:spPr>
        <p:txBody>
          <a:bodyPr wrap="square" rtlCol="0">
            <a:spAutoFit/>
          </a:bodyPr>
          <a:lstStyle/>
          <a:p>
            <a:pPr algn="just"/>
            <a:r>
              <a:rPr lang="en-US" dirty="0" smtClean="0"/>
              <a:t>Conduct 2 </a:t>
            </a:r>
            <a:r>
              <a:rPr lang="en-US" dirty="0" err="1" smtClean="0"/>
              <a:t>MyWorld</a:t>
            </a:r>
            <a:r>
              <a:rPr lang="en-US" dirty="0" smtClean="0"/>
              <a:t> Campaign events in January</a:t>
            </a:r>
          </a:p>
          <a:p>
            <a:pPr algn="just"/>
            <a:r>
              <a:rPr lang="en-US" dirty="0" smtClean="0"/>
              <a:t>Give out YLEA to at least 5 students on or before May31</a:t>
            </a:r>
          </a:p>
          <a:p>
            <a:pPr algn="just"/>
            <a:r>
              <a:rPr lang="en-US" dirty="0" smtClean="0"/>
              <a:t>Conduct locally 1 “Beyond Prison Walls” project  during April 12-18 JCI Week Celebration</a:t>
            </a:r>
          </a:p>
          <a:p>
            <a:pPr algn="just"/>
            <a:r>
              <a:rPr lang="en-US" dirty="0" smtClean="0"/>
              <a:t>Conduct locally 1 “Bags to School” project in March to June</a:t>
            </a:r>
          </a:p>
          <a:p>
            <a:pPr algn="just"/>
            <a:r>
              <a:rPr lang="en-US" dirty="0" smtClean="0"/>
              <a:t>Conduct locally 1 “</a:t>
            </a:r>
            <a:r>
              <a:rPr lang="en-US" dirty="0" err="1" smtClean="0"/>
              <a:t>Pinay</a:t>
            </a:r>
            <a:r>
              <a:rPr lang="en-US" dirty="0" smtClean="0"/>
              <a:t> Power” project in March</a:t>
            </a:r>
          </a:p>
          <a:p>
            <a:pPr algn="just"/>
            <a:r>
              <a:rPr lang="en-US" dirty="0" smtClean="0"/>
              <a:t>Implement any project jointly with a Junior JJC in August</a:t>
            </a:r>
          </a:p>
          <a:p>
            <a:pPr algn="just"/>
            <a:r>
              <a:rPr lang="en-US" dirty="0" smtClean="0"/>
              <a:t>Conduct locally 1 project for Peace Month in September</a:t>
            </a:r>
          </a:p>
          <a:p>
            <a:pPr algn="just"/>
            <a:endParaRPr lang="en-US" sz="1000" dirty="0" smtClean="0"/>
          </a:p>
          <a:p>
            <a:pPr algn="just"/>
            <a:r>
              <a:rPr lang="en-US" dirty="0" smtClean="0">
                <a:solidFill>
                  <a:srgbClr val="0000FF"/>
                </a:solidFill>
              </a:rPr>
              <a:t>BONUS:</a:t>
            </a:r>
          </a:p>
          <a:p>
            <a:pPr algn="just"/>
            <a:r>
              <a:rPr lang="en-US" dirty="0" err="1" smtClean="0">
                <a:solidFill>
                  <a:srgbClr val="0000FF"/>
                </a:solidFill>
              </a:rPr>
              <a:t>MyWorld</a:t>
            </a:r>
            <a:r>
              <a:rPr lang="en-US" dirty="0" smtClean="0">
                <a:solidFill>
                  <a:srgbClr val="0000FF"/>
                </a:solidFill>
              </a:rPr>
              <a:t> Votes gathered, Nothing but Nets Funds raised, JCI Week celebration and OK local level activity implementation up to 5 projects </a:t>
            </a:r>
            <a:endParaRPr lang="en-US" dirty="0">
              <a:solidFill>
                <a:srgbClr val="0000FF"/>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IMPACT –     Other Community Programs</a:t>
            </a: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16185"/>
            <a:ext cx="6324600" cy="1908215"/>
          </a:xfrm>
          <a:prstGeom prst="rect">
            <a:avLst/>
          </a:prstGeom>
          <a:noFill/>
        </p:spPr>
        <p:txBody>
          <a:bodyPr wrap="square" rtlCol="0">
            <a:spAutoFit/>
          </a:bodyPr>
          <a:lstStyle/>
          <a:p>
            <a:r>
              <a:rPr lang="en-US" dirty="0" smtClean="0"/>
              <a:t>4 Community LO projects implemented </a:t>
            </a:r>
          </a:p>
          <a:p>
            <a:r>
              <a:rPr lang="en-US" dirty="0" smtClean="0">
                <a:latin typeface="Arial Black"/>
                <a:cs typeface="Arial Black"/>
              </a:rPr>
              <a:t>OR</a:t>
            </a:r>
          </a:p>
          <a:p>
            <a:r>
              <a:rPr lang="en-US" dirty="0" smtClean="0"/>
              <a:t>Hosting 1 Regional/Area Community Project + 2 other LO Community projects</a:t>
            </a:r>
          </a:p>
          <a:p>
            <a:pPr algn="just"/>
            <a:endParaRPr lang="en-US" sz="1000" dirty="0" smtClean="0"/>
          </a:p>
          <a:p>
            <a:pPr algn="just"/>
            <a:r>
              <a:rPr lang="en-US" dirty="0" smtClean="0">
                <a:solidFill>
                  <a:srgbClr val="0000FF"/>
                </a:solidFill>
              </a:rPr>
              <a:t>BONUS:</a:t>
            </a:r>
          </a:p>
          <a:p>
            <a:pPr algn="just"/>
            <a:r>
              <a:rPr lang="en-US" dirty="0" smtClean="0">
                <a:solidFill>
                  <a:srgbClr val="0000FF"/>
                </a:solidFill>
              </a:rPr>
              <a:t>4 more LO community projects</a:t>
            </a:r>
            <a:endParaRPr lang="en-US" dirty="0">
              <a:solidFill>
                <a:srgbClr val="0000FF"/>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INVEST –     Fund Raising</a:t>
            </a: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16185"/>
            <a:ext cx="6324600" cy="1077218"/>
          </a:xfrm>
          <a:prstGeom prst="rect">
            <a:avLst/>
          </a:prstGeom>
          <a:noFill/>
        </p:spPr>
        <p:txBody>
          <a:bodyPr wrap="square" rtlCol="0">
            <a:spAutoFit/>
          </a:bodyPr>
          <a:lstStyle/>
          <a:p>
            <a:r>
              <a:rPr lang="en-US" dirty="0" smtClean="0"/>
              <a:t>2 Fund Raising event organized in a year</a:t>
            </a:r>
          </a:p>
          <a:p>
            <a:pPr algn="just"/>
            <a:endParaRPr lang="en-US" sz="1000" dirty="0" smtClean="0"/>
          </a:p>
          <a:p>
            <a:pPr algn="just"/>
            <a:r>
              <a:rPr lang="en-US" dirty="0" smtClean="0">
                <a:solidFill>
                  <a:srgbClr val="0000FF"/>
                </a:solidFill>
              </a:rPr>
              <a:t>BONUS:</a:t>
            </a:r>
          </a:p>
          <a:p>
            <a:pPr algn="just"/>
            <a:r>
              <a:rPr lang="en-US" dirty="0" smtClean="0">
                <a:solidFill>
                  <a:srgbClr val="0000FF"/>
                </a:solidFill>
              </a:rPr>
              <a:t>4 more Fund Raising projects</a:t>
            </a:r>
            <a:endParaRPr lang="en-US" dirty="0">
              <a:solidFill>
                <a:srgbClr val="0000FF"/>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INVEST –     Fund Raising</a:t>
            </a: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16185"/>
            <a:ext cx="6324600" cy="1354217"/>
          </a:xfrm>
          <a:prstGeom prst="rect">
            <a:avLst/>
          </a:prstGeom>
          <a:noFill/>
        </p:spPr>
        <p:txBody>
          <a:bodyPr wrap="square" rtlCol="0">
            <a:spAutoFit/>
          </a:bodyPr>
          <a:lstStyle/>
          <a:p>
            <a:r>
              <a:rPr lang="en-US" dirty="0" smtClean="0"/>
              <a:t>Register at least 12 members to JCI Business Trade Directory</a:t>
            </a:r>
          </a:p>
          <a:p>
            <a:pPr algn="just"/>
            <a:endParaRPr lang="en-US" sz="1000" dirty="0" smtClean="0"/>
          </a:p>
          <a:p>
            <a:pPr algn="just"/>
            <a:r>
              <a:rPr lang="en-US" dirty="0" smtClean="0">
                <a:solidFill>
                  <a:srgbClr val="0000FF"/>
                </a:solidFill>
              </a:rPr>
              <a:t>BONUS:</a:t>
            </a:r>
          </a:p>
          <a:p>
            <a:pPr algn="just"/>
            <a:r>
              <a:rPr lang="en-US" dirty="0" smtClean="0">
                <a:solidFill>
                  <a:srgbClr val="0000FF"/>
                </a:solidFill>
              </a:rPr>
              <a:t>JCI MAXX</a:t>
            </a:r>
            <a:endParaRPr lang="en-US" dirty="0">
              <a:solidFill>
                <a:srgbClr val="0000FF"/>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INVEST –     Other LO Business Programs</a:t>
            </a: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16185"/>
            <a:ext cx="6324600" cy="2185214"/>
          </a:xfrm>
          <a:prstGeom prst="rect">
            <a:avLst/>
          </a:prstGeom>
          <a:noFill/>
        </p:spPr>
        <p:txBody>
          <a:bodyPr wrap="square" rtlCol="0">
            <a:spAutoFit/>
          </a:bodyPr>
          <a:lstStyle/>
          <a:p>
            <a:r>
              <a:rPr lang="en-US" dirty="0" smtClean="0"/>
              <a:t>4 Community LO business seminars or projects implemented </a:t>
            </a:r>
          </a:p>
          <a:p>
            <a:r>
              <a:rPr lang="en-US" dirty="0" smtClean="0">
                <a:latin typeface="Arial Black"/>
                <a:cs typeface="Arial Black"/>
              </a:rPr>
              <a:t>OR</a:t>
            </a:r>
          </a:p>
          <a:p>
            <a:r>
              <a:rPr lang="en-US" dirty="0" smtClean="0"/>
              <a:t>Hosting 1 Regional/Area Business Project + 2 other LO Community projects</a:t>
            </a:r>
          </a:p>
          <a:p>
            <a:pPr algn="just"/>
            <a:endParaRPr lang="en-US" sz="1000" dirty="0" smtClean="0"/>
          </a:p>
          <a:p>
            <a:pPr algn="just"/>
            <a:r>
              <a:rPr lang="en-US" dirty="0" smtClean="0">
                <a:solidFill>
                  <a:srgbClr val="0000FF"/>
                </a:solidFill>
              </a:rPr>
              <a:t>BONUS:</a:t>
            </a:r>
          </a:p>
          <a:p>
            <a:pPr algn="just"/>
            <a:r>
              <a:rPr lang="en-US" dirty="0" smtClean="0">
                <a:solidFill>
                  <a:srgbClr val="0000FF"/>
                </a:solidFill>
              </a:rPr>
              <a:t>4 more LO Business Seminars and/or Projects</a:t>
            </a:r>
            <a:endParaRPr lang="en-US" dirty="0">
              <a:solidFill>
                <a:srgbClr val="0000FF"/>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185346" name="Rectangle 2"/>
          <p:cNvSpPr>
            <a:spLocks noGrp="1" noChangeArrowheads="1"/>
          </p:cNvSpPr>
          <p:nvPr>
            <p:ph type="body" idx="1"/>
          </p:nvPr>
        </p:nvSpPr>
        <p:spPr>
          <a:xfrm>
            <a:off x="457200" y="1905000"/>
            <a:ext cx="8305800" cy="3200400"/>
          </a:xfrm>
        </p:spPr>
        <p:txBody>
          <a:bodyPr/>
          <a:lstStyle/>
          <a:p>
            <a:pPr marL="457200" indent="-457200" algn="just">
              <a:buFontTx/>
              <a:buNone/>
            </a:pPr>
            <a:r>
              <a:rPr lang="en-US" sz="2400" dirty="0"/>
              <a:t>At the end of the course participants will:</a:t>
            </a:r>
            <a:endParaRPr lang="en-US" sz="2400" dirty="0" smtClean="0"/>
          </a:p>
          <a:p>
            <a:pPr marL="457200" indent="-457200" algn="just"/>
            <a:r>
              <a:rPr lang="en-US" sz="2400" dirty="0" smtClean="0"/>
              <a:t>Appreciate the importance of the JCIPEA </a:t>
            </a:r>
            <a:r>
              <a:rPr lang="en-US" sz="2400" dirty="0" smtClean="0"/>
              <a:t>Program</a:t>
            </a:r>
          </a:p>
          <a:p>
            <a:pPr marL="457200" indent="-457200" algn="just"/>
            <a:r>
              <a:rPr lang="en-US" sz="2400" dirty="0" smtClean="0"/>
              <a:t>Understand </a:t>
            </a:r>
            <a:r>
              <a:rPr lang="en-US" sz="2400" dirty="0"/>
              <a:t>the </a:t>
            </a:r>
            <a:r>
              <a:rPr lang="en-US" sz="2400" dirty="0" smtClean="0"/>
              <a:t>JCIPEA System</a:t>
            </a:r>
          </a:p>
          <a:p>
            <a:pPr marL="857250" lvl="1" indent="-457200" algn="just"/>
            <a:r>
              <a:rPr lang="en-US" sz="2400" dirty="0" smtClean="0"/>
              <a:t>Know the</a:t>
            </a:r>
            <a:r>
              <a:rPr lang="en-US" sz="2400" dirty="0" smtClean="0"/>
              <a:t> Rationale and Mechanics</a:t>
            </a:r>
          </a:p>
          <a:p>
            <a:pPr marL="857250" lvl="1" indent="-457200" algn="just"/>
            <a:r>
              <a:rPr lang="en-US" sz="2400" dirty="0" smtClean="0"/>
              <a:t>Know the </a:t>
            </a:r>
            <a:r>
              <a:rPr lang="en-US" sz="2400" dirty="0" smtClean="0"/>
              <a:t>JCI Seal of Efficiency </a:t>
            </a:r>
          </a:p>
          <a:p>
            <a:pPr marL="857250" lvl="1" indent="-457200" algn="just"/>
            <a:r>
              <a:rPr lang="en-US" sz="2400" dirty="0" smtClean="0"/>
              <a:t>Know </a:t>
            </a:r>
            <a:r>
              <a:rPr lang="en-US" sz="2400" dirty="0" smtClean="0"/>
              <a:t>how to use the JCIPEA Template</a:t>
            </a:r>
          </a:p>
          <a:p>
            <a:pPr marL="457200" indent="-457200" algn="just"/>
            <a:r>
              <a:rPr lang="en-US" sz="2400" dirty="0" smtClean="0"/>
              <a:t>Accomplish JCI</a:t>
            </a:r>
            <a:r>
              <a:rPr lang="en-US" sz="2400" dirty="0" smtClean="0">
                <a:latin typeface="Arial"/>
              </a:rPr>
              <a:t> Reports</a:t>
            </a:r>
            <a:endParaRPr lang="en-US" sz="2400" dirty="0" smtClean="0"/>
          </a:p>
          <a:p>
            <a:pPr marL="457200" indent="-457200" algn="just"/>
            <a:r>
              <a:rPr lang="en-US" sz="2400" b="1" dirty="0" smtClean="0"/>
              <a:t>PLAN FOR YEAR 2015 BETTER AND ENSURE POSITIVE CHANGE</a:t>
            </a:r>
            <a:endParaRPr lang="en-US" sz="2400" b="1" dirty="0"/>
          </a:p>
        </p:txBody>
      </p:sp>
      <p:sp>
        <p:nvSpPr>
          <p:cNvPr id="185347"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pPr algn="just"/>
            <a:endParaRPr lang="en-US"/>
          </a:p>
        </p:txBody>
      </p:sp>
      <p:sp>
        <p:nvSpPr>
          <p:cNvPr id="185348" name="Rectangle 4"/>
          <p:cNvSpPr>
            <a:spLocks noChangeArrowheads="1"/>
          </p:cNvSpPr>
          <p:nvPr/>
        </p:nvSpPr>
        <p:spPr bwMode="auto">
          <a:xfrm>
            <a:off x="0" y="381000"/>
            <a:ext cx="9144000" cy="533400"/>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nchor="ctr"/>
          <a:lstStyle/>
          <a:p>
            <a:pPr algn="just"/>
            <a:r>
              <a:rPr lang="en-US" sz="3200" b="0">
                <a:solidFill>
                  <a:schemeClr val="tx2"/>
                </a:solidFill>
              </a:rPr>
              <a:t>Course Objectives</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85346"/>
                                        </p:tgtEl>
                                        <p:attrNameLst>
                                          <p:attrName>style.visibility</p:attrName>
                                        </p:attrNameLst>
                                      </p:cBhvr>
                                      <p:to>
                                        <p:strVal val="visible"/>
                                      </p:to>
                                    </p:set>
                                    <p:anim calcmode="lin" valueType="num">
                                      <p:cBhvr additive="base">
                                        <p:cTn id="7" dur="500" fill="hold"/>
                                        <p:tgtEl>
                                          <p:spTgt spid="185346"/>
                                        </p:tgtEl>
                                        <p:attrNameLst>
                                          <p:attrName>ppt_x</p:attrName>
                                        </p:attrNameLst>
                                      </p:cBhvr>
                                      <p:tavLst>
                                        <p:tav tm="0">
                                          <p:val>
                                            <p:strVal val="#ppt_x"/>
                                          </p:val>
                                        </p:tav>
                                        <p:tav tm="100000">
                                          <p:val>
                                            <p:strVal val="#ppt_x"/>
                                          </p:val>
                                        </p:tav>
                                      </p:tavLst>
                                    </p:anim>
                                    <p:anim calcmode="lin" valueType="num">
                                      <p:cBhvr additive="base">
                                        <p:cTn id="8" dur="500" fill="hold"/>
                                        <p:tgtEl>
                                          <p:spTgt spid="185346"/>
                                        </p:tgtEl>
                                        <p:attrNameLst>
                                          <p:attrName>ppt_y</p:attrName>
                                        </p:attrNameLst>
                                      </p:cBhvr>
                                      <p:tavLst>
                                        <p:tav tm="0">
                                          <p:val>
                                            <p:strVal val="1+#ppt_h/2"/>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1853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5346" grpId="0"/>
      <p:bldP spid="185347" grpId="0" animBg="1"/>
    </p:bld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COLLABORATE –     Conferences</a:t>
            </a: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16185"/>
            <a:ext cx="6324600" cy="2185214"/>
          </a:xfrm>
          <a:prstGeom prst="rect">
            <a:avLst/>
          </a:prstGeom>
          <a:noFill/>
        </p:spPr>
        <p:txBody>
          <a:bodyPr wrap="square" rtlCol="0">
            <a:spAutoFit/>
          </a:bodyPr>
          <a:lstStyle/>
          <a:p>
            <a:r>
              <a:rPr lang="en-US" dirty="0" smtClean="0"/>
              <a:t>10 members in attendance in Area Conference, including the LO President</a:t>
            </a:r>
          </a:p>
          <a:p>
            <a:r>
              <a:rPr lang="en-US" dirty="0" smtClean="0"/>
              <a:t>10 members in attendance in National Convention, including the LO President</a:t>
            </a:r>
          </a:p>
          <a:p>
            <a:pPr algn="just"/>
            <a:endParaRPr lang="en-US" sz="1000" dirty="0" smtClean="0"/>
          </a:p>
          <a:p>
            <a:pPr algn="just"/>
            <a:r>
              <a:rPr lang="en-US" dirty="0" smtClean="0">
                <a:solidFill>
                  <a:srgbClr val="0000FF"/>
                </a:solidFill>
              </a:rPr>
              <a:t>BONUS:</a:t>
            </a:r>
          </a:p>
          <a:p>
            <a:pPr algn="just"/>
            <a:r>
              <a:rPr lang="en-US" dirty="0" smtClean="0">
                <a:solidFill>
                  <a:srgbClr val="0000FF"/>
                </a:solidFill>
              </a:rPr>
              <a:t>All international  (ASPAC, </a:t>
            </a:r>
            <a:r>
              <a:rPr lang="en-US" dirty="0" err="1" smtClean="0">
                <a:solidFill>
                  <a:srgbClr val="0000FF"/>
                </a:solidFill>
              </a:rPr>
              <a:t>WorldCon</a:t>
            </a:r>
            <a:r>
              <a:rPr lang="en-US" dirty="0" smtClean="0">
                <a:solidFill>
                  <a:srgbClr val="0000FF"/>
                </a:solidFill>
              </a:rPr>
              <a:t> and UN Summit) conference attendance </a:t>
            </a:r>
            <a:endParaRPr lang="en-US" dirty="0">
              <a:solidFill>
                <a:srgbClr val="0000FF"/>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COLLABORATE –     Meetings and Academies</a:t>
            </a: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16185"/>
            <a:ext cx="6324600" cy="2185214"/>
          </a:xfrm>
          <a:prstGeom prst="rect">
            <a:avLst/>
          </a:prstGeom>
          <a:noFill/>
        </p:spPr>
        <p:txBody>
          <a:bodyPr wrap="square" rtlCol="0">
            <a:spAutoFit/>
          </a:bodyPr>
          <a:lstStyle/>
          <a:p>
            <a:r>
              <a:rPr lang="en-US" dirty="0" smtClean="0"/>
              <a:t>LO President Attended</a:t>
            </a:r>
          </a:p>
          <a:p>
            <a:pPr lvl="0">
              <a:buFont typeface="Arial"/>
              <a:buChar char="•"/>
            </a:pPr>
            <a:r>
              <a:rPr lang="en-US" dirty="0" smtClean="0"/>
              <a:t>2 </a:t>
            </a:r>
            <a:r>
              <a:rPr lang="en-US" dirty="0" err="1" smtClean="0"/>
              <a:t>RCMs</a:t>
            </a:r>
            <a:r>
              <a:rPr lang="en-US" dirty="0" smtClean="0"/>
              <a:t> </a:t>
            </a:r>
          </a:p>
          <a:p>
            <a:pPr lvl="0">
              <a:buFont typeface="Arial"/>
              <a:buChar char="•"/>
            </a:pPr>
            <a:r>
              <a:rPr lang="en-US" dirty="0" smtClean="0"/>
              <a:t>2 </a:t>
            </a:r>
            <a:r>
              <a:rPr lang="en-US" dirty="0" err="1" smtClean="0"/>
              <a:t>ACMs</a:t>
            </a:r>
            <a:r>
              <a:rPr lang="en-US" dirty="0" smtClean="0"/>
              <a:t> </a:t>
            </a:r>
          </a:p>
          <a:p>
            <a:pPr lvl="0">
              <a:buFont typeface="Arial"/>
              <a:buChar char="•"/>
            </a:pPr>
            <a:r>
              <a:rPr lang="en-US" dirty="0" smtClean="0"/>
              <a:t>either the Midyear or Pres Academy</a:t>
            </a:r>
          </a:p>
          <a:p>
            <a:pPr algn="just"/>
            <a:endParaRPr lang="en-US" sz="1000" dirty="0" smtClean="0"/>
          </a:p>
          <a:p>
            <a:pPr algn="just"/>
            <a:r>
              <a:rPr lang="en-US" dirty="0" smtClean="0">
                <a:solidFill>
                  <a:srgbClr val="0000FF"/>
                </a:solidFill>
              </a:rPr>
              <a:t>BONUS:</a:t>
            </a:r>
          </a:p>
          <a:p>
            <a:pPr algn="just"/>
            <a:r>
              <a:rPr lang="en-US" dirty="0" smtClean="0">
                <a:solidFill>
                  <a:srgbClr val="0000FF"/>
                </a:solidFill>
              </a:rPr>
              <a:t>Hosting of Midyear Presidents Academy or Incoming Presidents Academy</a:t>
            </a:r>
            <a:endParaRPr lang="en-US" dirty="0">
              <a:solidFill>
                <a:srgbClr val="0000FF"/>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152400" y="1600200"/>
            <a:ext cx="8763000" cy="609600"/>
          </a:xfrm>
        </p:spPr>
        <p:txBody>
          <a:bodyPr/>
          <a:lstStyle/>
          <a:p>
            <a:pPr algn="l"/>
            <a:r>
              <a:rPr lang="en-US" sz="2600" i="1" dirty="0" smtClean="0">
                <a:solidFill>
                  <a:schemeClr val="accent1"/>
                </a:solidFill>
              </a:rPr>
              <a:t>What does it take to achieve 100% Efficiency Rating?</a:t>
            </a:r>
            <a:endParaRPr lang="en-US" sz="2600" i="1" dirty="0">
              <a:solidFill>
                <a:schemeClr val="accent1"/>
              </a:solidFill>
            </a:endParaRPr>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171076" y="2111246"/>
            <a:ext cx="8686800" cy="430887"/>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r>
              <a:rPr lang="en-US" sz="2200" b="1" dirty="0" smtClean="0"/>
              <a:t>Let’s see how easy it is to reach 100% for each category</a:t>
            </a:r>
            <a:endParaRPr lang="en-US" sz="2200" b="1" dirty="0"/>
          </a:p>
        </p:txBody>
      </p:sp>
      <p:sp>
        <p:nvSpPr>
          <p:cNvPr id="7" name="Title 3"/>
          <p:cNvSpPr txBox="1">
            <a:spLocks/>
          </p:cNvSpPr>
          <p:nvPr/>
        </p:nvSpPr>
        <p:spPr bwMode="auto">
          <a:xfrm>
            <a:off x="304800" y="274638"/>
            <a:ext cx="5486400" cy="944562"/>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3000" b="1" i="0" u="none" strike="noStrike" kern="0" cap="none" spc="0" normalizeH="0" baseline="0" noProof="0" dirty="0" smtClean="0">
                <a:ln>
                  <a:noFill/>
                </a:ln>
                <a:solidFill>
                  <a:schemeClr val="tx2"/>
                </a:solidFill>
                <a:effectLst/>
                <a:uLnTx/>
                <a:uFillTx/>
                <a:latin typeface="+mj-lt"/>
                <a:ea typeface="ＭＳ Ｐゴシック" charset="-128"/>
                <a:cs typeface="ＭＳ Ｐゴシック" charset="-128"/>
              </a:rPr>
              <a:t>Illustrations</a:t>
            </a:r>
            <a:endParaRPr kumimoji="0" lang="en-US" sz="3000" b="1" i="0" u="none" strike="noStrike" kern="0" cap="none" spc="0" normalizeH="0" baseline="0" noProof="0" dirty="0">
              <a:ln>
                <a:noFill/>
              </a:ln>
              <a:solidFill>
                <a:schemeClr val="tx2"/>
              </a:solidFill>
              <a:effectLst/>
              <a:uLnTx/>
              <a:uFillTx/>
              <a:latin typeface="+mj-lt"/>
              <a:ea typeface="ＭＳ Ｐゴシック" charset="-128"/>
              <a:cs typeface="ＭＳ Ｐゴシック" charset="-128"/>
            </a:endParaRPr>
          </a:p>
        </p:txBody>
      </p:sp>
      <p:sp>
        <p:nvSpPr>
          <p:cNvPr id="6" name="Rounded Rectangle 5"/>
          <p:cNvSpPr/>
          <p:nvPr/>
        </p:nvSpPr>
        <p:spPr>
          <a:xfrm>
            <a:off x="228600" y="2705852"/>
            <a:ext cx="2362200" cy="3276600"/>
          </a:xfrm>
          <a:prstGeom prst="roundRect">
            <a:avLst/>
          </a:prstGeom>
          <a:solidFill>
            <a:schemeClr val="bg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500" b="1" dirty="0" smtClean="0">
                <a:solidFill>
                  <a:schemeClr val="bg2">
                    <a:lumMod val="50000"/>
                  </a:schemeClr>
                </a:solidFill>
                <a:latin typeface="Impact"/>
                <a:cs typeface="Impact"/>
              </a:rPr>
              <a:t>COLLABORATE –     JCIP Collaboration Programs</a:t>
            </a:r>
          </a:p>
          <a:p>
            <a:pPr algn="ctr"/>
            <a:endParaRPr lang="en-US" sz="1500" b="1" dirty="0" smtClean="0">
              <a:solidFill>
                <a:schemeClr val="bg2">
                  <a:lumMod val="50000"/>
                </a:schemeClr>
              </a:solidFill>
              <a:latin typeface="Impact"/>
              <a:cs typeface="Impact"/>
            </a:endParaRPr>
          </a:p>
          <a:p>
            <a:pPr algn="ctr"/>
            <a:r>
              <a:rPr lang="en-US" sz="5000" b="1" dirty="0" smtClean="0">
                <a:solidFill>
                  <a:schemeClr val="bg2">
                    <a:lumMod val="50000"/>
                  </a:schemeClr>
                </a:solidFill>
                <a:latin typeface="Impact"/>
                <a:cs typeface="Impact"/>
              </a:rPr>
              <a:t>100% =</a:t>
            </a:r>
            <a:endParaRPr lang="en-US" sz="5000" b="1" dirty="0">
              <a:solidFill>
                <a:schemeClr val="bg2">
                  <a:lumMod val="50000"/>
                </a:schemeClr>
              </a:solidFill>
              <a:latin typeface="Impact"/>
              <a:cs typeface="Impact"/>
            </a:endParaRPr>
          </a:p>
        </p:txBody>
      </p:sp>
      <p:sp>
        <p:nvSpPr>
          <p:cNvPr id="8" name="TextBox 7"/>
          <p:cNvSpPr txBox="1"/>
          <p:nvPr/>
        </p:nvSpPr>
        <p:spPr>
          <a:xfrm>
            <a:off x="2744696" y="2816185"/>
            <a:ext cx="6324600" cy="3016211"/>
          </a:xfrm>
          <a:prstGeom prst="rect">
            <a:avLst/>
          </a:prstGeom>
          <a:noFill/>
        </p:spPr>
        <p:txBody>
          <a:bodyPr wrap="square" rtlCol="0">
            <a:spAutoFit/>
          </a:bodyPr>
          <a:lstStyle/>
          <a:p>
            <a:r>
              <a:rPr lang="en-US" dirty="0" smtClean="0"/>
              <a:t>Sponsoring/Chartering 1 JJC Chapter or Attending Alay </a:t>
            </a:r>
            <a:r>
              <a:rPr lang="en-US" dirty="0" err="1" smtClean="0"/>
              <a:t>Lakad</a:t>
            </a:r>
            <a:r>
              <a:rPr lang="en-US" dirty="0" smtClean="0"/>
              <a:t> with at least 10 members</a:t>
            </a:r>
          </a:p>
          <a:p>
            <a:r>
              <a:rPr lang="en-US" dirty="0" smtClean="0"/>
              <a:t>1 Joint BOD/GMM and 1 Joint Undertaking with another LO   </a:t>
            </a:r>
          </a:p>
          <a:p>
            <a:r>
              <a:rPr lang="en-US" dirty="0" smtClean="0"/>
              <a:t>   for the Sisterhood/Twinning Program</a:t>
            </a:r>
          </a:p>
          <a:p>
            <a:r>
              <a:rPr lang="en-US" dirty="0" smtClean="0"/>
              <a:t>Hosting 1 Regional or Area Collaboration Project</a:t>
            </a:r>
          </a:p>
          <a:p>
            <a:pPr algn="just"/>
            <a:endParaRPr lang="en-US" sz="1000" dirty="0" smtClean="0"/>
          </a:p>
          <a:p>
            <a:pPr algn="just"/>
            <a:r>
              <a:rPr lang="en-US" dirty="0" smtClean="0">
                <a:solidFill>
                  <a:srgbClr val="0000FF"/>
                </a:solidFill>
              </a:rPr>
              <a:t>BONUS:</a:t>
            </a:r>
          </a:p>
          <a:p>
            <a:r>
              <a:rPr lang="en-US" dirty="0" smtClean="0">
                <a:solidFill>
                  <a:srgbClr val="0000FF"/>
                </a:solidFill>
              </a:rPr>
              <a:t>Nominations for TOYM and TOCP</a:t>
            </a:r>
          </a:p>
          <a:p>
            <a:r>
              <a:rPr lang="en-US" dirty="0" smtClean="0">
                <a:solidFill>
                  <a:srgbClr val="0000FF"/>
                </a:solidFill>
              </a:rPr>
              <a:t>JCI Senate Investiture</a:t>
            </a:r>
          </a:p>
          <a:p>
            <a:r>
              <a:rPr lang="en-US" dirty="0" smtClean="0">
                <a:solidFill>
                  <a:srgbClr val="0000FF"/>
                </a:solidFill>
              </a:rPr>
              <a:t>International Twinning and Joint </a:t>
            </a:r>
            <a:r>
              <a:rPr lang="en-US" dirty="0" err="1" smtClean="0">
                <a:solidFill>
                  <a:srgbClr val="0000FF"/>
                </a:solidFill>
              </a:rPr>
              <a:t>Underdtaking</a:t>
            </a:r>
            <a:endParaRPr lang="en-US" dirty="0" smtClean="0">
              <a:solidFill>
                <a:srgbClr val="0000FF"/>
              </a:solidFill>
            </a:endParaRPr>
          </a:p>
          <a:p>
            <a:r>
              <a:rPr lang="en-US" dirty="0" smtClean="0">
                <a:solidFill>
                  <a:srgbClr val="0000FF"/>
                </a:solidFill>
              </a:rPr>
              <a:t>Public Speaking and World Debating Contests Participation</a:t>
            </a:r>
            <a:endParaRPr lang="en-US" dirty="0">
              <a:solidFill>
                <a:srgbClr val="0000FF"/>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219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Lst>
  </p:timing>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06851" name="Rectangle 3"/>
          <p:cNvSpPr>
            <a:spLocks noGrp="1" noChangeArrowheads="1"/>
          </p:cNvSpPr>
          <p:nvPr>
            <p:ph type="body" idx="1"/>
          </p:nvPr>
        </p:nvSpPr>
        <p:spPr bwMode="auto">
          <a:xfrm>
            <a:off x="76200" y="2819400"/>
            <a:ext cx="6553200" cy="1905000"/>
          </a:xfr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t" anchorCtr="0" compatLnSpc="1">
            <a:prstTxWarp prst="textNoShape">
              <a:avLst/>
            </a:prstTxWarp>
          </a:bodyPr>
          <a:lstStyle/>
          <a:p>
            <a:pPr>
              <a:buNone/>
            </a:pPr>
            <a:r>
              <a:rPr lang="en-US" sz="4500" dirty="0" smtClean="0">
                <a:solidFill>
                  <a:srgbClr val="C4510B"/>
                </a:solidFill>
                <a:latin typeface="Impact"/>
                <a:cs typeface="Impact"/>
              </a:rPr>
              <a:t>Reporting, </a:t>
            </a:r>
          </a:p>
          <a:p>
            <a:pPr>
              <a:buNone/>
            </a:pPr>
            <a:r>
              <a:rPr lang="en-US" sz="4500" dirty="0" smtClean="0">
                <a:solidFill>
                  <a:srgbClr val="C4510B"/>
                </a:solidFill>
                <a:latin typeface="Impact"/>
                <a:cs typeface="Impact"/>
              </a:rPr>
              <a:t> the JCI Way</a:t>
            </a:r>
            <a:endParaRPr lang="en-US" sz="4500" i="1" dirty="0">
              <a:solidFill>
                <a:srgbClr val="C4510B"/>
              </a:solidFill>
              <a:latin typeface="Impact"/>
              <a:cs typeface="Impact"/>
            </a:endParaRPr>
          </a:p>
        </p:txBody>
      </p:sp>
      <p:sp>
        <p:nvSpPr>
          <p:cNvPr id="3" name="TextBox 2"/>
          <p:cNvSpPr txBox="1"/>
          <p:nvPr/>
        </p:nvSpPr>
        <p:spPr>
          <a:xfrm>
            <a:off x="76200" y="1219200"/>
            <a:ext cx="6477000" cy="553998"/>
          </a:xfrm>
          <a:prstGeom prst="rect">
            <a:avLst/>
          </a:prstGeom>
          <a:noFill/>
        </p:spPr>
        <p:txBody>
          <a:bodyPr wrap="square" rtlCol="0">
            <a:spAutoFit/>
          </a:bodyPr>
          <a:lstStyle/>
          <a:p>
            <a:r>
              <a:rPr lang="en-US" sz="3000" b="1" dirty="0" smtClean="0">
                <a:solidFill>
                  <a:srgbClr val="000000"/>
                </a:solidFill>
              </a:rPr>
              <a:t>Module 3: REPORTS</a:t>
            </a:r>
            <a:endParaRPr lang="en-US" sz="3000" b="1" dirty="0">
              <a:solidFill>
                <a:srgbClr val="000000"/>
              </a:solidFill>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64554" name="Rectangle 10"/>
          <p:cNvSpPr>
            <a:spLocks noGrp="1" noChangeArrowheads="1"/>
          </p:cNvSpPr>
          <p:nvPr>
            <p:ph type="title"/>
          </p:nvPr>
        </p:nvSpPr>
        <p:spPr>
          <a:xfrm>
            <a:off x="609600" y="3352800"/>
            <a:ext cx="7391400" cy="609600"/>
          </a:xfrm>
        </p:spPr>
        <p:txBody>
          <a:bodyPr/>
          <a:lstStyle/>
          <a:p>
            <a:pPr algn="l"/>
            <a:r>
              <a:rPr lang="en-US" sz="2800" b="0" dirty="0" smtClean="0"/>
              <a:t>MAKE A PROJECT COMPLETION REPORT</a:t>
            </a:r>
            <a:endParaRPr lang="en-US" sz="2800" b="0" dirty="0"/>
          </a:p>
        </p:txBody>
      </p:sp>
      <p:sp>
        <p:nvSpPr>
          <p:cNvPr id="364558" name="Rectangle 14"/>
          <p:cNvSpPr>
            <a:spLocks noChangeArrowheads="1"/>
          </p:cNvSpPr>
          <p:nvPr/>
        </p:nvSpPr>
        <p:spPr bwMode="auto">
          <a:xfrm>
            <a:off x="457200" y="2895600"/>
            <a:ext cx="7467600" cy="1143000"/>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lstStyle/>
          <a:p>
            <a:pPr marL="114300" lvl="1" algn="l">
              <a:spcBef>
                <a:spcPct val="20000"/>
              </a:spcBef>
            </a:pPr>
            <a:r>
              <a:rPr lang="en-US" sz="3200" dirty="0">
                <a:effectLst>
                  <a:outerShdw blurRad="38100" dist="38100" dir="2700000" algn="tl">
                    <a:srgbClr val="DDDDDD"/>
                  </a:outerShdw>
                </a:effectLst>
              </a:rPr>
              <a:t>Task</a:t>
            </a:r>
            <a:r>
              <a:rPr lang="en-US" sz="3200" b="0" dirty="0" smtClean="0">
                <a:effectLst>
                  <a:outerShdw blurRad="38100" dist="38100" dir="2700000" algn="tl">
                    <a:srgbClr val="DDDDDD"/>
                  </a:outerShdw>
                </a:effectLst>
              </a:rPr>
              <a:t>:   </a:t>
            </a:r>
            <a:endParaRPr lang="en-US" sz="3200" dirty="0">
              <a:effectLst>
                <a:outerShdw blurRad="38100" dist="38100" dir="2700000" algn="tl">
                  <a:srgbClr val="DDDDDD"/>
                </a:outerShdw>
              </a:effectLst>
            </a:endParaRPr>
          </a:p>
        </p:txBody>
      </p:sp>
      <p:sp>
        <p:nvSpPr>
          <p:cNvPr id="364559" name="Text Box 15"/>
          <p:cNvSpPr txBox="1">
            <a:spLocks noChangeArrowheads="1"/>
          </p:cNvSpPr>
          <p:nvPr/>
        </p:nvSpPr>
        <p:spPr bwMode="auto">
          <a:xfrm>
            <a:off x="0" y="304800"/>
            <a:ext cx="4648200" cy="823913"/>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sz="4800" b="1" dirty="0">
                <a:solidFill>
                  <a:schemeClr val="bg1"/>
                </a:solidFill>
                <a:effectLst>
                  <a:outerShdw blurRad="38100" dist="38100" dir="2700000" algn="tl">
                    <a:srgbClr val="DDDDDD"/>
                  </a:outerShdw>
                </a:effectLst>
              </a:rPr>
              <a:t>Teamwork</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64558"/>
                                        </p:tgtEl>
                                        <p:attrNameLst>
                                          <p:attrName>style.visibility</p:attrName>
                                        </p:attrNameLst>
                                      </p:cBhvr>
                                      <p:to>
                                        <p:strVal val="visible"/>
                                      </p:to>
                                    </p:set>
                                    <p:anim calcmode="lin" valueType="num">
                                      <p:cBhvr additive="base">
                                        <p:cTn id="7" dur="500" fill="hold"/>
                                        <p:tgtEl>
                                          <p:spTgt spid="364558"/>
                                        </p:tgtEl>
                                        <p:attrNameLst>
                                          <p:attrName>ppt_x</p:attrName>
                                        </p:attrNameLst>
                                      </p:cBhvr>
                                      <p:tavLst>
                                        <p:tav tm="0">
                                          <p:val>
                                            <p:strVal val="#ppt_x"/>
                                          </p:val>
                                        </p:tav>
                                        <p:tav tm="100000">
                                          <p:val>
                                            <p:strVal val="#ppt_x"/>
                                          </p:val>
                                        </p:tav>
                                      </p:tavLst>
                                    </p:anim>
                                    <p:anim calcmode="lin" valueType="num">
                                      <p:cBhvr additive="base">
                                        <p:cTn id="8" dur="500" fill="hold"/>
                                        <p:tgtEl>
                                          <p:spTgt spid="364558"/>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accel="50000" decel="50000" fill="hold" grpId="0" nodeType="clickEffect">
                                  <p:stCondLst>
                                    <p:cond delay="0"/>
                                  </p:stCondLst>
                                  <p:childTnLst>
                                    <p:set>
                                      <p:cBhvr>
                                        <p:cTn id="12" dur="1" fill="hold">
                                          <p:stCondLst>
                                            <p:cond delay="0"/>
                                          </p:stCondLst>
                                        </p:cTn>
                                        <p:tgtEl>
                                          <p:spTgt spid="364554"/>
                                        </p:tgtEl>
                                        <p:attrNameLst>
                                          <p:attrName>style.visibility</p:attrName>
                                        </p:attrNameLst>
                                      </p:cBhvr>
                                      <p:to>
                                        <p:strVal val="visible"/>
                                      </p:to>
                                    </p:set>
                                    <p:anim calcmode="lin" valueType="num">
                                      <p:cBhvr additive="base">
                                        <p:cTn id="13" dur="500" fill="hold"/>
                                        <p:tgtEl>
                                          <p:spTgt spid="364554"/>
                                        </p:tgtEl>
                                        <p:attrNameLst>
                                          <p:attrName>ppt_x</p:attrName>
                                        </p:attrNameLst>
                                      </p:cBhvr>
                                      <p:tavLst>
                                        <p:tav tm="0">
                                          <p:val>
                                            <p:strVal val="#ppt_x"/>
                                          </p:val>
                                        </p:tav>
                                        <p:tav tm="100000">
                                          <p:val>
                                            <p:strVal val="#ppt_x"/>
                                          </p:val>
                                        </p:tav>
                                      </p:tavLst>
                                    </p:anim>
                                    <p:anim calcmode="lin" valueType="num">
                                      <p:cBhvr additive="base">
                                        <p:cTn id="14" dur="500" fill="hold"/>
                                        <p:tgtEl>
                                          <p:spTgt spid="3645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4554" grpId="0"/>
      <p:bldP spid="364558" grpId="0"/>
    </p:bld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0" y="1576388"/>
            <a:ext cx="9144000" cy="609600"/>
          </a:xfrm>
        </p:spPr>
        <p:txBody>
          <a:bodyPr/>
          <a:lstStyle/>
          <a:p>
            <a:r>
              <a:rPr lang="en-US" sz="3200" b="0" dirty="0"/>
              <a:t>Discussion</a:t>
            </a:r>
            <a:endParaRPr lang="en-US" sz="3200" dirty="0"/>
          </a:p>
        </p:txBody>
      </p:sp>
      <p:sp>
        <p:nvSpPr>
          <p:cNvPr id="219139"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219140" name="Text Box 4"/>
          <p:cNvSpPr txBox="1">
            <a:spLocks noChangeArrowheads="1"/>
          </p:cNvSpPr>
          <p:nvPr/>
        </p:nvSpPr>
        <p:spPr bwMode="auto">
          <a:xfrm>
            <a:off x="457200" y="2262188"/>
            <a:ext cx="8229600" cy="2690480"/>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spAutoFit/>
          </a:bodyPr>
          <a:lstStyle>
            <a:lvl1pPr algn="l">
              <a:defRPr>
                <a:solidFill>
                  <a:schemeClr val="tx1"/>
                </a:solidFill>
                <a:latin typeface="Arial" charset="0"/>
                <a:ea typeface="ＭＳ Ｐゴシック" charset="0"/>
              </a:defRPr>
            </a:lvl1pPr>
            <a:lvl2pPr indent="-342900" algn="l">
              <a:defRPr>
                <a:solidFill>
                  <a:schemeClr val="tx1"/>
                </a:solidFill>
                <a:latin typeface="Arial" charset="0"/>
                <a:ea typeface="ＭＳ Ｐゴシック" charset="0"/>
              </a:defRPr>
            </a:lvl2pPr>
            <a:lvl3pPr marL="1028700" algn="l">
              <a:defRPr>
                <a:solidFill>
                  <a:schemeClr val="tx1"/>
                </a:solidFill>
                <a:latin typeface="Arial" charset="0"/>
                <a:ea typeface="ＭＳ Ｐゴシック" charset="0"/>
              </a:defRPr>
            </a:lvl3pPr>
            <a:lvl4pPr algn="l">
              <a:defRPr>
                <a:solidFill>
                  <a:schemeClr val="tx1"/>
                </a:solidFill>
                <a:latin typeface="Arial" charset="0"/>
                <a:ea typeface="ＭＳ Ｐゴシック" charset="0"/>
              </a:defRPr>
            </a:lvl4pPr>
            <a:lvl5pPr algn="l">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114300" lvl="1" indent="0">
              <a:spcBef>
                <a:spcPts val="480"/>
              </a:spcBef>
            </a:pPr>
            <a:r>
              <a:rPr lang="en-US" sz="2800" b="0" i="1" dirty="0" smtClean="0"/>
              <a:t>What is a project completion report?</a:t>
            </a:r>
          </a:p>
          <a:p>
            <a:pPr marL="114300" lvl="1" indent="0">
              <a:spcBef>
                <a:spcPts val="480"/>
              </a:spcBef>
            </a:pPr>
            <a:r>
              <a:rPr lang="en-US" sz="2800" b="0" i="1" dirty="0" smtClean="0"/>
              <a:t>-Components</a:t>
            </a:r>
          </a:p>
          <a:p>
            <a:pPr marL="114300" lvl="1" indent="0">
              <a:spcBef>
                <a:spcPts val="480"/>
              </a:spcBef>
            </a:pPr>
            <a:r>
              <a:rPr lang="en-US" sz="2800" b="0" i="1" dirty="0" smtClean="0"/>
              <a:t>-Requirements</a:t>
            </a:r>
          </a:p>
          <a:p>
            <a:pPr marL="114300" lvl="1" indent="0">
              <a:spcBef>
                <a:spcPts val="480"/>
              </a:spcBef>
            </a:pPr>
            <a:r>
              <a:rPr lang="en-US" sz="2800" b="0" i="1" dirty="0" smtClean="0"/>
              <a:t>-Deadlines </a:t>
            </a:r>
          </a:p>
          <a:p>
            <a:pPr marL="114300" lvl="1" indent="0">
              <a:spcBef>
                <a:spcPts val="480"/>
              </a:spcBef>
            </a:pPr>
            <a:endParaRPr lang="en-US" sz="800" b="0" i="1" dirty="0" smtClean="0"/>
          </a:p>
          <a:p>
            <a:pPr marL="114300" lvl="1" indent="0">
              <a:spcBef>
                <a:spcPts val="480"/>
              </a:spcBef>
            </a:pPr>
            <a:r>
              <a:rPr lang="en-US" sz="2800" i="1" dirty="0" smtClean="0"/>
              <a:t>Was it easy to accomplish? Why or why not?</a:t>
            </a:r>
            <a:endParaRPr lang="en-US" sz="2800" b="0" i="1" dirty="0"/>
          </a:p>
        </p:txBody>
      </p:sp>
      <p:sp>
        <p:nvSpPr>
          <p:cNvPr id="219142" name="Text Box 6"/>
          <p:cNvSpPr txBox="1">
            <a:spLocks noChangeArrowheads="1"/>
          </p:cNvSpPr>
          <p:nvPr/>
        </p:nvSpPr>
        <p:spPr bwMode="auto">
          <a:xfrm>
            <a:off x="457200" y="5195887"/>
            <a:ext cx="8382000" cy="519113"/>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spAutoFit/>
          </a:bodyPr>
          <a:lstStyle/>
          <a:p>
            <a:pPr algn="ctr">
              <a:spcBef>
                <a:spcPct val="50000"/>
              </a:spcBef>
            </a:pPr>
            <a:r>
              <a:rPr lang="en-US" sz="2800" b="1" i="1" dirty="0">
                <a:solidFill>
                  <a:schemeClr val="accent1"/>
                </a:solidFill>
              </a:rPr>
              <a:t>What makes </a:t>
            </a:r>
            <a:r>
              <a:rPr lang="en-US" sz="2800" b="1" i="1" dirty="0" smtClean="0">
                <a:solidFill>
                  <a:schemeClr val="accent1"/>
                </a:solidFill>
              </a:rPr>
              <a:t>JCI Local Organization Efficient?</a:t>
            </a:r>
            <a:endParaRPr lang="en-US" sz="2800" b="1" i="1" dirty="0">
              <a:solidFill>
                <a:schemeClr val="accent1"/>
              </a:solidFill>
            </a:endParaRPr>
          </a:p>
        </p:txBody>
      </p:sp>
      <p:sp>
        <p:nvSpPr>
          <p:cNvPr id="6" name="Text Box 15"/>
          <p:cNvSpPr txBox="1">
            <a:spLocks noChangeArrowheads="1"/>
          </p:cNvSpPr>
          <p:nvPr/>
        </p:nvSpPr>
        <p:spPr bwMode="auto">
          <a:xfrm>
            <a:off x="0" y="304800"/>
            <a:ext cx="4648200" cy="823913"/>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square">
            <a:spAutoFit/>
          </a:bodyPr>
          <a:lstStyle/>
          <a:p>
            <a:pPr>
              <a:spcBef>
                <a:spcPct val="50000"/>
              </a:spcBef>
            </a:pPr>
            <a:r>
              <a:rPr lang="en-US" sz="4800" b="1" dirty="0">
                <a:solidFill>
                  <a:schemeClr val="bg1"/>
                </a:solidFill>
                <a:effectLst>
                  <a:outerShdw blurRad="38100" dist="38100" dir="2700000" algn="tl">
                    <a:srgbClr val="DDDDDD"/>
                  </a:outerShdw>
                </a:effectLst>
              </a:rPr>
              <a:t>Teamwork</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19140">
                                            <p:txEl>
                                              <p:pRg st="0" end="0"/>
                                            </p:txEl>
                                          </p:spTgt>
                                        </p:tgtEl>
                                        <p:attrNameLst>
                                          <p:attrName>style.visibility</p:attrName>
                                        </p:attrNameLst>
                                      </p:cBhvr>
                                      <p:to>
                                        <p:strVal val="visible"/>
                                      </p:to>
                                    </p:set>
                                    <p:anim calcmode="lin" valueType="num">
                                      <p:cBhvr additive="base">
                                        <p:cTn id="7" dur="500" fill="hold"/>
                                        <p:tgtEl>
                                          <p:spTgt spid="219140">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219140">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219140">
                                            <p:txEl>
                                              <p:pRg st="1" end="1"/>
                                            </p:txEl>
                                          </p:spTgt>
                                        </p:tgtEl>
                                        <p:attrNameLst>
                                          <p:attrName>style.visibility</p:attrName>
                                        </p:attrNameLst>
                                      </p:cBhvr>
                                      <p:to>
                                        <p:strVal val="visible"/>
                                      </p:to>
                                    </p:set>
                                    <p:anim calcmode="lin" valueType="num">
                                      <p:cBhvr additive="base">
                                        <p:cTn id="13" dur="500" fill="hold"/>
                                        <p:tgtEl>
                                          <p:spTgt spid="219140">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219140">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219140">
                                            <p:txEl>
                                              <p:pRg st="2" end="2"/>
                                            </p:txEl>
                                          </p:spTgt>
                                        </p:tgtEl>
                                        <p:attrNameLst>
                                          <p:attrName>style.visibility</p:attrName>
                                        </p:attrNameLst>
                                      </p:cBhvr>
                                      <p:to>
                                        <p:strVal val="visible"/>
                                      </p:to>
                                    </p:set>
                                    <p:anim calcmode="lin" valueType="num">
                                      <p:cBhvr additive="base">
                                        <p:cTn id="19" dur="500" fill="hold"/>
                                        <p:tgtEl>
                                          <p:spTgt spid="219140">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219140">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219140">
                                            <p:txEl>
                                              <p:pRg st="3" end="3"/>
                                            </p:txEl>
                                          </p:spTgt>
                                        </p:tgtEl>
                                        <p:attrNameLst>
                                          <p:attrName>style.visibility</p:attrName>
                                        </p:attrNameLst>
                                      </p:cBhvr>
                                      <p:to>
                                        <p:strVal val="visible"/>
                                      </p:to>
                                    </p:set>
                                    <p:anim calcmode="lin" valueType="num">
                                      <p:cBhvr additive="base">
                                        <p:cTn id="25" dur="500" fill="hold"/>
                                        <p:tgtEl>
                                          <p:spTgt spid="219140">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219140">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219140">
                                            <p:txEl>
                                              <p:pRg st="5" end="5"/>
                                            </p:txEl>
                                          </p:spTgt>
                                        </p:tgtEl>
                                        <p:attrNameLst>
                                          <p:attrName>style.visibility</p:attrName>
                                        </p:attrNameLst>
                                      </p:cBhvr>
                                      <p:to>
                                        <p:strVal val="visible"/>
                                      </p:to>
                                    </p:set>
                                    <p:anim calcmode="lin" valueType="num">
                                      <p:cBhvr additive="base">
                                        <p:cTn id="31" dur="500" fill="hold"/>
                                        <p:tgtEl>
                                          <p:spTgt spid="219140">
                                            <p:txEl>
                                              <p:pRg st="5" end="5"/>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219140">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19142"/>
                                        </p:tgtEl>
                                        <p:attrNameLst>
                                          <p:attrName>style.visibility</p:attrName>
                                        </p:attrNameLst>
                                      </p:cBhvr>
                                      <p:to>
                                        <p:strVal val="visible"/>
                                      </p:to>
                                    </p:set>
                                    <p:anim calcmode="lin" valueType="num">
                                      <p:cBhvr additive="base">
                                        <p:cTn id="37" dur="500" fill="hold"/>
                                        <p:tgtEl>
                                          <p:spTgt spid="219142"/>
                                        </p:tgtEl>
                                        <p:attrNameLst>
                                          <p:attrName>ppt_x</p:attrName>
                                        </p:attrNameLst>
                                      </p:cBhvr>
                                      <p:tavLst>
                                        <p:tav tm="0">
                                          <p:val>
                                            <p:strVal val="#ppt_x"/>
                                          </p:val>
                                        </p:tav>
                                        <p:tav tm="100000">
                                          <p:val>
                                            <p:strVal val="#ppt_x"/>
                                          </p:val>
                                        </p:tav>
                                      </p:tavLst>
                                    </p:anim>
                                    <p:anim calcmode="lin" valueType="num">
                                      <p:cBhvr additive="base">
                                        <p:cTn id="38" dur="500" fill="hold"/>
                                        <p:tgtEl>
                                          <p:spTgt spid="219142"/>
                                        </p:tgtEl>
                                        <p:attrNameLst>
                                          <p:attrName>ppt_y</p:attrName>
                                        </p:attrNameLst>
                                      </p:cBhvr>
                                      <p:tavLst>
                                        <p:tav tm="0">
                                          <p:val>
                                            <p:strVal val="1+#ppt_h/2"/>
                                          </p:val>
                                        </p:tav>
                                        <p:tav tm="100000">
                                          <p:val>
                                            <p:strVal val="#ppt_y"/>
                                          </p:val>
                                        </p:tav>
                                      </p:tavLst>
                                    </p:anim>
                                  </p:childTnLst>
                                </p:cTn>
                              </p:par>
                            </p:childTnLst>
                          </p:cTn>
                        </p:par>
                        <p:par>
                          <p:cTn id="39" fill="hold" nodeType="afterGroup">
                            <p:stCondLst>
                              <p:cond delay="500"/>
                            </p:stCondLst>
                            <p:childTnLst>
                              <p:par>
                                <p:cTn id="40" presetID="1" presetClass="entr" presetSubtype="0" fill="hold" grpId="0" nodeType="afterEffect">
                                  <p:stCondLst>
                                    <p:cond delay="0"/>
                                  </p:stCondLst>
                                  <p:childTnLst>
                                    <p:set>
                                      <p:cBhvr>
                                        <p:cTn id="41" dur="1" fill="hold">
                                          <p:stCondLst>
                                            <p:cond delay="0"/>
                                          </p:stCondLst>
                                        </p:cTn>
                                        <p:tgtEl>
                                          <p:spTgt spid="219139"/>
                                        </p:tgtEl>
                                        <p:attrNameLst>
                                          <p:attrName>style.visibility</p:attrName>
                                        </p:attrNameLst>
                                      </p:cBhvr>
                                      <p:to>
                                        <p:strVal val="visible"/>
                                      </p:to>
                                    </p:set>
                                  </p:childTnLst>
                                </p:cTn>
                              </p:par>
                            </p:childTnLst>
                          </p:cTn>
                        </p:par>
                        <p:par>
                          <p:cTn id="42" fill="hold">
                            <p:stCondLst>
                              <p:cond delay="500"/>
                            </p:stCondLst>
                            <p:childTnLst>
                              <p:par>
                                <p:cTn id="43" presetID="8" presetClass="emph" presetSubtype="0" fill="hold" grpId="0" nodeType="afterEffect">
                                  <p:stCondLst>
                                    <p:cond delay="0"/>
                                  </p:stCondLst>
                                  <p:childTnLst>
                                    <p:animRot by="21600000">
                                      <p:cBhvr>
                                        <p:cTn id="44" dur="3000" fill="hold"/>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139" grpId="0" animBg="1"/>
      <p:bldP spid="219140" grpId="0" build="p" bldLvl="2"/>
      <p:bldP spid="219142" grpId="0"/>
      <p:bldP spid="6" grpId="0"/>
    </p:bld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52400" y="1722699"/>
            <a:ext cx="5867400" cy="4297101"/>
          </a:xfrm>
          <a:prstGeom prst="rect">
            <a:avLst/>
          </a:prstGeom>
          <a:effectLst>
            <a:outerShdw blurRad="50800" dist="50800" dir="2700000" sx="101000" sy="101000" algn="tl" rotWithShape="0">
              <a:srgbClr val="000000">
                <a:alpha val="43000"/>
              </a:srgbClr>
            </a:outerShdw>
          </a:effectLst>
        </p:spPr>
      </p:pic>
      <p:sp>
        <p:nvSpPr>
          <p:cNvPr id="7" name="Title 1"/>
          <p:cNvSpPr>
            <a:spLocks noGrp="1"/>
          </p:cNvSpPr>
          <p:nvPr>
            <p:ph type="title"/>
          </p:nvPr>
        </p:nvSpPr>
        <p:spPr>
          <a:xfrm>
            <a:off x="304800" y="199942"/>
            <a:ext cx="5486400" cy="1143000"/>
          </a:xfrm>
        </p:spPr>
        <p:txBody>
          <a:bodyPr/>
          <a:lstStyle/>
          <a:p>
            <a:pPr algn="l"/>
            <a:r>
              <a:rPr lang="en-US" dirty="0" smtClean="0"/>
              <a:t>JCIP Reports</a:t>
            </a:r>
            <a:endParaRPr lang="en-US" dirty="0"/>
          </a:p>
        </p:txBody>
      </p:sp>
      <p:sp>
        <p:nvSpPr>
          <p:cNvPr id="8" name="TextBox 7"/>
          <p:cNvSpPr txBox="1"/>
          <p:nvPr/>
        </p:nvSpPr>
        <p:spPr>
          <a:xfrm>
            <a:off x="6096000" y="1677904"/>
            <a:ext cx="3048000" cy="4801315"/>
          </a:xfrm>
          <a:prstGeom prst="rect">
            <a:avLst/>
          </a:prstGeom>
          <a:noFill/>
        </p:spPr>
        <p:txBody>
          <a:bodyPr wrap="square" rtlCol="0">
            <a:spAutoFit/>
          </a:bodyPr>
          <a:lstStyle/>
          <a:p>
            <a:pPr>
              <a:buFont typeface="Arial"/>
              <a:buChar char="•"/>
            </a:pPr>
            <a:r>
              <a:rPr lang="en-US" b="1" dirty="0" smtClean="0"/>
              <a:t>To be accomplished for every project </a:t>
            </a:r>
            <a:r>
              <a:rPr lang="en-US" b="1" dirty="0" smtClean="0"/>
              <a:t>completed, including required attachments and photos</a:t>
            </a:r>
          </a:p>
          <a:p>
            <a:pPr>
              <a:buFont typeface="Arial"/>
              <a:buChar char="•"/>
            </a:pPr>
            <a:endParaRPr lang="en-US" sz="900" b="1" dirty="0" smtClean="0"/>
          </a:p>
          <a:p>
            <a:pPr>
              <a:buFont typeface="Arial"/>
              <a:buChar char="•"/>
            </a:pPr>
            <a:r>
              <a:rPr lang="en-US" b="1" dirty="0" smtClean="0"/>
              <a:t>To be attached to LO Monthly Accomplishment Report</a:t>
            </a:r>
          </a:p>
          <a:p>
            <a:pPr>
              <a:buFont typeface="Arial"/>
              <a:buChar char="•"/>
            </a:pPr>
            <a:endParaRPr lang="en-US" sz="900" b="1" dirty="0" smtClean="0"/>
          </a:p>
          <a:p>
            <a:pPr>
              <a:buFont typeface="Arial"/>
              <a:buChar char="•"/>
            </a:pPr>
            <a:r>
              <a:rPr lang="en-US" b="1" dirty="0" smtClean="0"/>
              <a:t>To be sent in </a:t>
            </a:r>
            <a:r>
              <a:rPr lang="en-US" b="1" dirty="0" err="1" smtClean="0"/>
              <a:t>pdf</a:t>
            </a:r>
            <a:r>
              <a:rPr lang="en-US" b="1" dirty="0" smtClean="0"/>
              <a:t> format to JCIP </a:t>
            </a:r>
            <a:r>
              <a:rPr lang="en-US" b="1" dirty="0" smtClean="0"/>
              <a:t>Secretariat </a:t>
            </a:r>
            <a:r>
              <a:rPr lang="en-US" b="1" i="1" dirty="0" smtClean="0">
                <a:solidFill>
                  <a:srgbClr val="0000FF"/>
                </a:solidFill>
              </a:rPr>
              <a:t>naysa88@yahoo.com</a:t>
            </a:r>
          </a:p>
          <a:p>
            <a:pPr>
              <a:buFont typeface="Arial"/>
              <a:buChar char="•"/>
            </a:pPr>
            <a:endParaRPr lang="en-US" sz="900" b="1" dirty="0" smtClean="0"/>
          </a:p>
          <a:p>
            <a:pPr>
              <a:buFont typeface="Arial"/>
              <a:buChar char="•"/>
            </a:pPr>
            <a:r>
              <a:rPr lang="en-US" b="1" dirty="0" smtClean="0"/>
              <a:t>For Training Reports, copy in </a:t>
            </a:r>
            <a:r>
              <a:rPr lang="en-US" b="1" i="1" dirty="0" err="1" smtClean="0">
                <a:solidFill>
                  <a:srgbClr val="0000FF"/>
                </a:solidFill>
              </a:rPr>
              <a:t>jciptrainingsecretariat@gmail.com</a:t>
            </a:r>
            <a:endParaRPr lang="en-US" b="1" i="1" dirty="0" smtClean="0">
              <a:solidFill>
                <a:srgbClr val="0000FF"/>
              </a:solidFill>
            </a:endParaRPr>
          </a:p>
          <a:p>
            <a:pPr>
              <a:buFont typeface="Arial"/>
              <a:buChar char="•"/>
            </a:pPr>
            <a:endParaRPr lang="en-US" b="1"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 name="Title 1"/>
          <p:cNvSpPr>
            <a:spLocks noGrp="1"/>
          </p:cNvSpPr>
          <p:nvPr>
            <p:ph type="title"/>
          </p:nvPr>
        </p:nvSpPr>
        <p:spPr>
          <a:xfrm>
            <a:off x="304800" y="199942"/>
            <a:ext cx="5486400" cy="1143000"/>
          </a:xfrm>
        </p:spPr>
        <p:txBody>
          <a:bodyPr/>
          <a:lstStyle/>
          <a:p>
            <a:pPr algn="l"/>
            <a:r>
              <a:rPr lang="en-US" dirty="0" smtClean="0"/>
              <a:t>JCIP Reports</a:t>
            </a:r>
            <a:endParaRPr lang="en-US" dirty="0"/>
          </a:p>
        </p:txBody>
      </p:sp>
      <p:sp>
        <p:nvSpPr>
          <p:cNvPr id="8" name="TextBox 7"/>
          <p:cNvSpPr txBox="1"/>
          <p:nvPr/>
        </p:nvSpPr>
        <p:spPr>
          <a:xfrm>
            <a:off x="6477000" y="2286000"/>
            <a:ext cx="2514600" cy="3139321"/>
          </a:xfrm>
          <a:prstGeom prst="rect">
            <a:avLst/>
          </a:prstGeom>
          <a:noFill/>
        </p:spPr>
        <p:txBody>
          <a:bodyPr wrap="square" rtlCol="0">
            <a:spAutoFit/>
          </a:bodyPr>
          <a:lstStyle/>
          <a:p>
            <a:pPr>
              <a:buFont typeface="Arial"/>
              <a:buChar char="•"/>
            </a:pPr>
            <a:r>
              <a:rPr lang="en-US" b="1" dirty="0" smtClean="0"/>
              <a:t>To be accomplished for every month</a:t>
            </a:r>
          </a:p>
          <a:p>
            <a:endParaRPr lang="en-US" b="1" dirty="0" smtClean="0"/>
          </a:p>
          <a:p>
            <a:pPr>
              <a:buFont typeface="Arial"/>
              <a:buChar char="•"/>
            </a:pPr>
            <a:r>
              <a:rPr lang="en-US" b="1" dirty="0" smtClean="0"/>
              <a:t>To be sent in </a:t>
            </a:r>
            <a:r>
              <a:rPr lang="en-US" b="1" dirty="0" err="1" smtClean="0"/>
              <a:t>pdf</a:t>
            </a:r>
            <a:r>
              <a:rPr lang="en-US" b="1" dirty="0" smtClean="0"/>
              <a:t> format to JCIP </a:t>
            </a:r>
            <a:r>
              <a:rPr lang="en-US" b="1" dirty="0" smtClean="0"/>
              <a:t>Secretariat</a:t>
            </a:r>
          </a:p>
          <a:p>
            <a:pPr>
              <a:buFont typeface="Arial"/>
              <a:buChar char="•"/>
            </a:pPr>
            <a:endParaRPr lang="en-US" b="1" dirty="0" smtClean="0"/>
          </a:p>
          <a:p>
            <a:pPr>
              <a:buFont typeface="Arial"/>
              <a:buChar char="•"/>
            </a:pPr>
            <a:r>
              <a:rPr lang="en-US" b="1" dirty="0" smtClean="0"/>
              <a:t>Noted  and countersigned by RVP and/or Regional Secretary (</a:t>
            </a:r>
            <a:r>
              <a:rPr lang="en-US" b="1" dirty="0" err="1" smtClean="0"/>
              <a:t>RSec</a:t>
            </a:r>
            <a:r>
              <a:rPr lang="en-US" b="1" dirty="0" smtClean="0"/>
              <a:t>)</a:t>
            </a:r>
            <a:endParaRPr lang="en-US" b="1" dirty="0"/>
          </a:p>
        </p:txBody>
      </p:sp>
      <p:pic>
        <p:nvPicPr>
          <p:cNvPr id="5" name="Picture 4"/>
          <p:cNvPicPr>
            <a:picLocks noChangeAspect="1"/>
          </p:cNvPicPr>
          <p:nvPr/>
        </p:nvPicPr>
        <p:blipFill>
          <a:blip r:embed="rId3"/>
          <a:stretch>
            <a:fillRect/>
          </a:stretch>
        </p:blipFill>
        <p:spPr>
          <a:xfrm>
            <a:off x="228600" y="1447800"/>
            <a:ext cx="6019800" cy="5127220"/>
          </a:xfrm>
          <a:prstGeom prst="rect">
            <a:avLst/>
          </a:prstGeom>
          <a:effectLst>
            <a:outerShdw blurRad="50800" dist="38100" dir="2700000" sx="102000" sy="102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06851" name="Rectangle 3"/>
          <p:cNvSpPr>
            <a:spLocks noGrp="1" noChangeArrowheads="1"/>
          </p:cNvSpPr>
          <p:nvPr>
            <p:ph type="body" idx="1"/>
          </p:nvPr>
        </p:nvSpPr>
        <p:spPr bwMode="auto">
          <a:xfrm>
            <a:off x="76200" y="2971800"/>
            <a:ext cx="4876800" cy="1905000"/>
          </a:xfr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t" anchorCtr="0" compatLnSpc="1">
            <a:prstTxWarp prst="textNoShape">
              <a:avLst/>
            </a:prstTxWarp>
          </a:bodyPr>
          <a:lstStyle/>
          <a:p>
            <a:pPr>
              <a:buNone/>
            </a:pPr>
            <a:r>
              <a:rPr lang="en-US" sz="4500" dirty="0" smtClean="0">
                <a:solidFill>
                  <a:srgbClr val="C4510B"/>
                </a:solidFill>
                <a:latin typeface="Impact"/>
                <a:cs typeface="Impact"/>
              </a:rPr>
              <a:t>Drafting our</a:t>
            </a:r>
            <a:r>
              <a:rPr lang="en-US" sz="4500" dirty="0" smtClean="0">
                <a:solidFill>
                  <a:srgbClr val="C4510B"/>
                </a:solidFill>
                <a:latin typeface="Impact"/>
                <a:cs typeface="Impact"/>
              </a:rPr>
              <a:t> 2015 </a:t>
            </a:r>
            <a:r>
              <a:rPr lang="en-US" sz="4500" dirty="0" smtClean="0">
                <a:solidFill>
                  <a:srgbClr val="C4510B"/>
                </a:solidFill>
                <a:latin typeface="Impact"/>
                <a:cs typeface="Impact"/>
              </a:rPr>
              <a:t>Go Forward Plan</a:t>
            </a:r>
            <a:endParaRPr lang="en-US" sz="4500" i="1" dirty="0">
              <a:solidFill>
                <a:srgbClr val="C4510B"/>
              </a:solidFill>
              <a:latin typeface="Impact"/>
              <a:cs typeface="Impact"/>
            </a:endParaRPr>
          </a:p>
        </p:txBody>
      </p:sp>
      <p:sp>
        <p:nvSpPr>
          <p:cNvPr id="3" name="TextBox 2"/>
          <p:cNvSpPr txBox="1"/>
          <p:nvPr/>
        </p:nvSpPr>
        <p:spPr>
          <a:xfrm>
            <a:off x="76200" y="1219200"/>
            <a:ext cx="6477000" cy="553998"/>
          </a:xfrm>
          <a:prstGeom prst="rect">
            <a:avLst/>
          </a:prstGeom>
          <a:noFill/>
        </p:spPr>
        <p:txBody>
          <a:bodyPr wrap="square" rtlCol="0">
            <a:spAutoFit/>
          </a:bodyPr>
          <a:lstStyle/>
          <a:p>
            <a:r>
              <a:rPr lang="en-US" sz="3000" b="1" dirty="0" smtClean="0">
                <a:solidFill>
                  <a:srgbClr val="000000"/>
                </a:solidFill>
              </a:rPr>
              <a:t>Module 4: GO FORWARD PLAN</a:t>
            </a:r>
            <a:endParaRPr lang="en-US" sz="3000" b="1" dirty="0">
              <a:solidFill>
                <a:srgbClr val="000000"/>
              </a:solidFill>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38594" name="Rectangle 2"/>
          <p:cNvSpPr>
            <a:spLocks noGrp="1" noChangeArrowheads="1"/>
          </p:cNvSpPr>
          <p:nvPr>
            <p:ph type="title"/>
          </p:nvPr>
        </p:nvSpPr>
        <p:spPr bwMode="auto">
          <a:xfrm>
            <a:off x="381000" y="1981200"/>
            <a:ext cx="8304304" cy="1143000"/>
          </a:xfr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t" anchorCtr="0" compatLnSpc="1">
            <a:prstTxWarp prst="textNoShape">
              <a:avLst/>
            </a:prstTxWarp>
          </a:bodyPr>
          <a:lstStyle/>
          <a:p>
            <a:pPr algn="just"/>
            <a:r>
              <a:rPr lang="en-US" b="1" dirty="0" smtClean="0"/>
              <a:t>What </a:t>
            </a:r>
            <a:r>
              <a:rPr lang="en-US" dirty="0" smtClean="0"/>
              <a:t>Seal of Efficiency should</a:t>
            </a:r>
            <a:r>
              <a:rPr lang="en-US" dirty="0" smtClean="0"/>
              <a:t> </a:t>
            </a:r>
            <a:r>
              <a:rPr lang="en-US" dirty="0" smtClean="0"/>
              <a:t>you</a:t>
            </a:r>
            <a:r>
              <a:rPr lang="en-US" dirty="0" smtClean="0"/>
              <a:t> </a:t>
            </a:r>
            <a:r>
              <a:rPr lang="en-US" dirty="0" smtClean="0"/>
              <a:t>aspire for in 2015?</a:t>
            </a:r>
            <a:br>
              <a:rPr lang="en-US" dirty="0" smtClean="0"/>
            </a:br>
            <a:r>
              <a:rPr lang="en-US" b="1" dirty="0" smtClean="0"/>
              <a:t/>
            </a:r>
            <a:br>
              <a:rPr lang="en-US" b="1" dirty="0" smtClean="0"/>
            </a:br>
            <a:r>
              <a:rPr lang="en-US" b="1" dirty="0" smtClean="0"/>
              <a:t>What should</a:t>
            </a:r>
            <a:r>
              <a:rPr lang="en-US" b="1" dirty="0" smtClean="0"/>
              <a:t> </a:t>
            </a:r>
            <a:r>
              <a:rPr lang="en-US" dirty="0" smtClean="0"/>
              <a:t>you</a:t>
            </a:r>
            <a:r>
              <a:rPr lang="en-US" b="1" dirty="0" smtClean="0"/>
              <a:t> </a:t>
            </a:r>
            <a:r>
              <a:rPr lang="en-US" b="1" dirty="0" smtClean="0"/>
              <a:t>do to ensure higher efficiency and greater performance </a:t>
            </a:r>
            <a:r>
              <a:rPr lang="en-US" dirty="0" smtClean="0"/>
              <a:t>to achieve our goal?</a:t>
            </a:r>
            <a:br>
              <a:rPr lang="en-US" dirty="0" smtClean="0"/>
            </a:br>
            <a:r>
              <a:rPr lang="en-US" dirty="0" smtClean="0"/>
              <a:t/>
            </a:r>
            <a:br>
              <a:rPr lang="en-US" dirty="0" smtClean="0"/>
            </a:br>
            <a:r>
              <a:rPr lang="en-US" dirty="0" smtClean="0"/>
              <a:t>Q&amp;A?</a:t>
            </a:r>
            <a:endParaRPr lang="en-US"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859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594" grpId="0" build="p"/>
    </p:bld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06851" name="Rectangle 3"/>
          <p:cNvSpPr>
            <a:spLocks noGrp="1" noChangeArrowheads="1"/>
          </p:cNvSpPr>
          <p:nvPr>
            <p:ph type="body" idx="1"/>
          </p:nvPr>
        </p:nvSpPr>
        <p:spPr bwMode="auto">
          <a:xfrm>
            <a:off x="76200" y="2819400"/>
            <a:ext cx="6553200" cy="1905000"/>
          </a:xfr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t" anchorCtr="0" compatLnSpc="1">
            <a:prstTxWarp prst="textNoShape">
              <a:avLst/>
            </a:prstTxWarp>
          </a:bodyPr>
          <a:lstStyle/>
          <a:p>
            <a:pPr>
              <a:buNone/>
            </a:pPr>
            <a:r>
              <a:rPr lang="en-US" sz="6000" b="1" dirty="0" smtClean="0"/>
              <a:t>Participants </a:t>
            </a:r>
          </a:p>
          <a:p>
            <a:pPr>
              <a:buNone/>
            </a:pPr>
            <a:r>
              <a:rPr lang="en-US" sz="6000" b="1" dirty="0" smtClean="0"/>
              <a:t>Intro</a:t>
            </a:r>
            <a:endParaRPr lang="en-US" sz="2500" b="1" dirty="0" smtClean="0">
              <a:latin typeface="Century Gothic"/>
              <a:cs typeface="Century Gothic"/>
            </a:endParaRPr>
          </a:p>
          <a:p>
            <a:pPr>
              <a:buFontTx/>
              <a:buNone/>
            </a:pPr>
            <a:endParaRPr lang="en-US" sz="2500" b="1" dirty="0" smtClean="0">
              <a:latin typeface="Century Gothic"/>
              <a:cs typeface="Century Gothic"/>
            </a:endParaRPr>
          </a:p>
          <a:p>
            <a:pPr>
              <a:buFontTx/>
              <a:buNone/>
            </a:pPr>
            <a:endParaRPr lang="en-US" sz="2500" b="1" dirty="0">
              <a:latin typeface="Century Gothic"/>
              <a:cs typeface="Century Gothic"/>
            </a:endParaRPr>
          </a:p>
        </p:txBody>
      </p:sp>
    </p:spTree>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75106" name="Rectangle 2"/>
          <p:cNvSpPr>
            <a:spLocks noGrp="1" noChangeArrowheads="1"/>
          </p:cNvSpPr>
          <p:nvPr>
            <p:ph type="ctrTitle"/>
          </p:nvPr>
        </p:nvSpPr>
        <p:spPr bwMode="auto">
          <a:xfrm>
            <a:off x="457200" y="1676400"/>
            <a:ext cx="3962400" cy="1470025"/>
          </a:xfr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t" anchorCtr="0" compatLnSpc="1">
            <a:prstTxWarp prst="textNoShape">
              <a:avLst/>
            </a:prstTxWarp>
          </a:bodyPr>
          <a:lstStyle/>
          <a:p>
            <a:r>
              <a:rPr lang="en-US" sz="6000" dirty="0"/>
              <a:t>Thank you!</a:t>
            </a:r>
          </a:p>
        </p:txBody>
      </p:sp>
      <p:sp>
        <p:nvSpPr>
          <p:cNvPr id="4" name="Subtitle 3"/>
          <p:cNvSpPr>
            <a:spLocks noGrp="1"/>
          </p:cNvSpPr>
          <p:nvPr>
            <p:ph type="subTitle" idx="1"/>
          </p:nvPr>
        </p:nvSpPr>
        <p:spPr/>
        <p:txBody>
          <a:bodyPr/>
          <a:lstStyle/>
          <a:p>
            <a:r>
              <a:rPr lang="en-US" dirty="0" smtClean="0"/>
              <a:t>GOOD LUCK!</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PhAnim="0">
  <p:cSld>
    <p:spTree>
      <p:nvGrpSpPr>
        <p:cNvPr id="1" name=""/>
        <p:cNvGrpSpPr/>
        <p:nvPr/>
      </p:nvGrpSpPr>
      <p:grpSpPr>
        <a:xfrm>
          <a:off x="0" y="0"/>
          <a:ext cx="0" cy="0"/>
          <a:chOff x="0" y="0"/>
          <a:chExt cx="0" cy="0"/>
        </a:xfrm>
      </p:grpSpPr>
      <p:sp>
        <p:nvSpPr>
          <p:cNvPr id="184322" name="Rectangle 2"/>
          <p:cNvSpPr>
            <a:spLocks noGrp="1" noChangeArrowheads="1"/>
          </p:cNvSpPr>
          <p:nvPr>
            <p:ph type="body" idx="1"/>
          </p:nvPr>
        </p:nvSpPr>
        <p:spPr>
          <a:xfrm>
            <a:off x="228600" y="1371600"/>
            <a:ext cx="8077200" cy="762000"/>
          </a:xfrm>
        </p:spPr>
        <p:txBody>
          <a:bodyPr/>
          <a:lstStyle/>
          <a:p>
            <a:pPr marL="457200" indent="-457200">
              <a:buFontTx/>
              <a:buNone/>
            </a:pPr>
            <a:r>
              <a:rPr lang="en-US" b="1" dirty="0">
                <a:effectLst>
                  <a:outerShdw blurRad="38100" dist="38100" dir="2700000" algn="tl">
                    <a:srgbClr val="DDDDDD"/>
                  </a:outerShdw>
                </a:effectLst>
              </a:rPr>
              <a:t>Write on </a:t>
            </a:r>
            <a:r>
              <a:rPr lang="en-US" b="1" dirty="0" smtClean="0">
                <a:effectLst>
                  <a:outerShdw blurRad="38100" dist="38100" dir="2700000" algn="tl">
                    <a:srgbClr val="DDDDDD"/>
                  </a:outerShdw>
                </a:effectLst>
              </a:rPr>
              <a:t>the plate</a:t>
            </a:r>
            <a:r>
              <a:rPr lang="en-US" dirty="0" smtClean="0">
                <a:effectLst>
                  <a:outerShdw blurRad="38100" dist="38100" dir="2700000" algn="tl">
                    <a:srgbClr val="DDDDDD"/>
                  </a:outerShdw>
                </a:effectLst>
              </a:rPr>
              <a:t>:</a:t>
            </a:r>
            <a:endParaRPr lang="en-US" dirty="0">
              <a:effectLst>
                <a:outerShdw blurRad="38100" dist="38100" dir="2700000" algn="tl">
                  <a:srgbClr val="DDDDDD"/>
                </a:outerShdw>
              </a:effectLst>
            </a:endParaRPr>
          </a:p>
        </p:txBody>
      </p:sp>
      <p:sp>
        <p:nvSpPr>
          <p:cNvPr id="184323" name="AutoShape 3"/>
          <p:cNvSpPr>
            <a:spLocks noChangeArrowheads="1"/>
          </p:cNvSpPr>
          <p:nvPr/>
        </p:nvSpPr>
        <p:spPr bwMode="auto">
          <a:xfrm>
            <a:off x="8686800" y="6600825"/>
            <a:ext cx="457200" cy="2571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solidFill>
            <a:srgbClr val="CCECFF"/>
          </a:solidFill>
          <a:ln>
            <a:noFill/>
          </a:ln>
          <a:effectLst/>
          <a:extLs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8000"/>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84324" name="Rectangle 4"/>
          <p:cNvSpPr>
            <a:spLocks noChangeArrowheads="1"/>
          </p:cNvSpPr>
          <p:nvPr/>
        </p:nvSpPr>
        <p:spPr bwMode="auto">
          <a:xfrm>
            <a:off x="0" y="228600"/>
            <a:ext cx="9144000" cy="457200"/>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nchor="ctr"/>
          <a:lstStyle/>
          <a:p>
            <a:pPr algn="ctr"/>
            <a:r>
              <a:rPr lang="en-US" sz="3200" b="0">
                <a:solidFill>
                  <a:schemeClr val="tx2"/>
                </a:solidFill>
              </a:rPr>
              <a:t>Introductions</a:t>
            </a:r>
          </a:p>
        </p:txBody>
      </p:sp>
      <p:sp>
        <p:nvSpPr>
          <p:cNvPr id="184376" name="Line 56"/>
          <p:cNvSpPr>
            <a:spLocks noChangeShapeType="1"/>
          </p:cNvSpPr>
          <p:nvPr/>
        </p:nvSpPr>
        <p:spPr bwMode="auto">
          <a:xfrm flipV="1">
            <a:off x="1447800" y="3079306"/>
            <a:ext cx="6553200" cy="1371600"/>
          </a:xfrm>
          <a:prstGeom prst="line">
            <a:avLst/>
          </a:prstGeom>
          <a:noFill/>
          <a:ln w="50800">
            <a:solidFill>
              <a:schemeClr val="tx1"/>
            </a:solidFill>
            <a:round/>
            <a:headEnd/>
            <a:tailEnd/>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noFill/>
              </a14:hiddenFill>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lstStyle/>
          <a:p>
            <a:endParaRPr lang="en-US" dirty="0"/>
          </a:p>
        </p:txBody>
      </p:sp>
      <p:sp>
        <p:nvSpPr>
          <p:cNvPr id="184377" name="Line 57"/>
          <p:cNvSpPr>
            <a:spLocks noChangeShapeType="1"/>
          </p:cNvSpPr>
          <p:nvPr/>
        </p:nvSpPr>
        <p:spPr bwMode="auto">
          <a:xfrm flipV="1">
            <a:off x="2057400" y="4679506"/>
            <a:ext cx="6553200" cy="1371600"/>
          </a:xfrm>
          <a:prstGeom prst="line">
            <a:avLst/>
          </a:prstGeom>
          <a:noFill/>
          <a:ln w="50800">
            <a:solidFill>
              <a:schemeClr val="tx1"/>
            </a:solidFill>
            <a:round/>
            <a:headEnd/>
            <a:tailEnd/>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noFill/>
              </a14:hiddenFill>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lstStyle/>
          <a:p>
            <a:endParaRPr lang="en-US"/>
          </a:p>
        </p:txBody>
      </p:sp>
      <p:sp>
        <p:nvSpPr>
          <p:cNvPr id="184378" name="Line 58"/>
          <p:cNvSpPr>
            <a:spLocks noChangeShapeType="1"/>
          </p:cNvSpPr>
          <p:nvPr/>
        </p:nvSpPr>
        <p:spPr bwMode="auto">
          <a:xfrm>
            <a:off x="1447800" y="4450906"/>
            <a:ext cx="609600" cy="1600200"/>
          </a:xfrm>
          <a:prstGeom prst="line">
            <a:avLst/>
          </a:prstGeom>
          <a:noFill/>
          <a:ln w="50800">
            <a:solidFill>
              <a:schemeClr val="tx1"/>
            </a:solidFill>
            <a:round/>
            <a:headEnd/>
            <a:tailEnd/>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noFill/>
              </a14:hiddenFill>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lstStyle/>
          <a:p>
            <a:endParaRPr lang="en-US"/>
          </a:p>
        </p:txBody>
      </p:sp>
      <p:sp>
        <p:nvSpPr>
          <p:cNvPr id="184379" name="Line 59"/>
          <p:cNvSpPr>
            <a:spLocks noChangeShapeType="1"/>
          </p:cNvSpPr>
          <p:nvPr/>
        </p:nvSpPr>
        <p:spPr bwMode="auto">
          <a:xfrm>
            <a:off x="8001000" y="3079306"/>
            <a:ext cx="609600" cy="1600200"/>
          </a:xfrm>
          <a:prstGeom prst="line">
            <a:avLst/>
          </a:prstGeom>
          <a:noFill/>
          <a:ln w="50800">
            <a:solidFill>
              <a:schemeClr val="tx1"/>
            </a:solidFill>
            <a:round/>
            <a:headEnd/>
            <a:tailEnd/>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noFill/>
              </a14:hiddenFill>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lstStyle/>
          <a:p>
            <a:endParaRPr lang="en-US"/>
          </a:p>
        </p:txBody>
      </p:sp>
      <p:sp>
        <p:nvSpPr>
          <p:cNvPr id="184380" name="Line 60"/>
          <p:cNvSpPr>
            <a:spLocks noChangeShapeType="1"/>
          </p:cNvSpPr>
          <p:nvPr/>
        </p:nvSpPr>
        <p:spPr bwMode="auto">
          <a:xfrm flipH="1">
            <a:off x="609600" y="4450906"/>
            <a:ext cx="838200" cy="1524000"/>
          </a:xfrm>
          <a:prstGeom prst="line">
            <a:avLst/>
          </a:prstGeom>
          <a:noFill/>
          <a:ln w="50800">
            <a:solidFill>
              <a:schemeClr val="tx1"/>
            </a:solidFill>
            <a:round/>
            <a:headEnd/>
            <a:tailEnd/>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noFill/>
              </a14:hiddenFill>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lstStyle/>
          <a:p>
            <a:endParaRPr lang="en-US"/>
          </a:p>
        </p:txBody>
      </p:sp>
      <p:sp>
        <p:nvSpPr>
          <p:cNvPr id="184381" name="Line 61"/>
          <p:cNvSpPr>
            <a:spLocks noChangeShapeType="1"/>
          </p:cNvSpPr>
          <p:nvPr/>
        </p:nvSpPr>
        <p:spPr bwMode="auto">
          <a:xfrm flipV="1">
            <a:off x="609600" y="5670106"/>
            <a:ext cx="1295400" cy="304800"/>
          </a:xfrm>
          <a:prstGeom prst="line">
            <a:avLst/>
          </a:prstGeom>
          <a:noFill/>
          <a:ln w="50800">
            <a:solidFill>
              <a:schemeClr val="tx1"/>
            </a:solidFill>
            <a:round/>
            <a:headEnd/>
            <a:tailEnd/>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noFill/>
              </a14:hiddenFill>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lstStyle/>
          <a:p>
            <a:endParaRPr lang="en-US"/>
          </a:p>
        </p:txBody>
      </p:sp>
      <p:sp>
        <p:nvSpPr>
          <p:cNvPr id="184382" name="Text Box 62"/>
          <p:cNvSpPr txBox="1">
            <a:spLocks noChangeArrowheads="1"/>
          </p:cNvSpPr>
          <p:nvPr/>
        </p:nvSpPr>
        <p:spPr bwMode="auto">
          <a:xfrm rot="-697981">
            <a:off x="1905000" y="4146106"/>
            <a:ext cx="3962400" cy="1311275"/>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spAutoFit/>
          </a:bodyPr>
          <a:lstStyle/>
          <a:p>
            <a:pPr algn="ctr">
              <a:spcBef>
                <a:spcPct val="50000"/>
              </a:spcBef>
            </a:pPr>
            <a:r>
              <a:rPr lang="en-US" sz="3200" dirty="0"/>
              <a:t>Name</a:t>
            </a:r>
            <a:endParaRPr lang="en-US" sz="3200" dirty="0" smtClean="0"/>
          </a:p>
          <a:p>
            <a:pPr algn="ctr">
              <a:spcBef>
                <a:spcPct val="50000"/>
              </a:spcBef>
            </a:pPr>
            <a:r>
              <a:rPr lang="en-US" sz="3200" dirty="0" smtClean="0"/>
              <a:t>“One Word”</a:t>
            </a:r>
            <a:endParaRPr lang="en-US" sz="3200" dirty="0"/>
          </a:p>
        </p:txBody>
      </p:sp>
      <p:sp>
        <p:nvSpPr>
          <p:cNvPr id="184385" name="Rectangle 65"/>
          <p:cNvSpPr>
            <a:spLocks noChangeArrowheads="1"/>
          </p:cNvSpPr>
          <p:nvPr/>
        </p:nvSpPr>
        <p:spPr bwMode="auto">
          <a:xfrm>
            <a:off x="228600" y="1905000"/>
            <a:ext cx="8077200" cy="762000"/>
          </a:xfrm>
          <a:prstGeom prst="rect">
            <a:avLst/>
          </a:prstGeom>
          <a:noFill/>
          <a:ln>
            <a:noFill/>
          </a:ln>
          <a:effectLst/>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chemeClr val="accent1"/>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chemeClr val="tx1"/>
                </a:solidFill>
                <a:miter lim="800000"/>
                <a:headEnd/>
                <a:tailEnd/>
              </a14:hiddenLine>
            </a:ext>
            <a:ext uri="{AF507438-7753-43E0-B8FC-AC1667EBCBE1}">
              <a14:hiddenEffects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effectLst>
                  <a:outerShdw blurRad="63500" dist="38099" dir="2700000" algn="ctr" rotWithShape="0">
                    <a:schemeClr val="bg2">
                      <a:alpha val="74998"/>
                    </a:schemeClr>
                  </a:outerShdw>
                </a:effectLst>
              </a14:hiddenEffects>
            </a:ext>
          </a:extLst>
        </p:spPr>
        <p:txBody>
          <a:bodyPr/>
          <a:lstStyle/>
          <a:p>
            <a:pPr marL="457200" indent="-457200" algn="l">
              <a:spcBef>
                <a:spcPct val="20000"/>
              </a:spcBef>
            </a:pPr>
            <a:r>
              <a:rPr lang="en-US" sz="3200" b="0" dirty="0" smtClean="0">
                <a:effectLst>
                  <a:outerShdw blurRad="38100" dist="38100" dir="2700000" algn="tl">
                    <a:srgbClr val="DDDDDD"/>
                  </a:outerShdw>
                </a:effectLst>
              </a:rPr>
              <a:t>1) Name, LO and Position</a:t>
            </a:r>
          </a:p>
          <a:p>
            <a:pPr marL="457200" indent="-457200" algn="l">
              <a:spcBef>
                <a:spcPct val="20000"/>
              </a:spcBef>
            </a:pPr>
            <a:r>
              <a:rPr lang="en-US" sz="3200" b="0" dirty="0" smtClean="0">
                <a:effectLst>
                  <a:outerShdw blurRad="38100" dist="38100" dir="2700000" algn="tl">
                    <a:srgbClr val="DDDDDD"/>
                  </a:outerShdw>
                </a:effectLst>
              </a:rPr>
              <a:t>2) What is </a:t>
            </a:r>
            <a:r>
              <a:rPr lang="en-US" sz="3200" dirty="0" smtClean="0">
                <a:effectLst>
                  <a:outerShdw blurRad="38100" dist="38100" dir="2700000" algn="tl">
                    <a:srgbClr val="DDDDDD"/>
                  </a:outerShdw>
                </a:effectLst>
              </a:rPr>
              <a:t>“Efficiency” for you? (in one word)</a:t>
            </a:r>
            <a:endParaRPr lang="en-US" sz="3200" b="0" dirty="0" smtClean="0">
              <a:effectLst>
                <a:outerShdw blurRad="38100" dist="38100" dir="2700000" algn="tl">
                  <a:srgbClr val="DDDDDD"/>
                </a:outerShdw>
              </a:effectLst>
            </a:endParaRPr>
          </a:p>
          <a:p>
            <a:pPr marL="457200" indent="-457200" algn="l">
              <a:spcBef>
                <a:spcPct val="20000"/>
              </a:spcBef>
            </a:pPr>
            <a:endParaRPr lang="en-US" sz="3200" b="0" dirty="0" smtClean="0">
              <a:effectLst>
                <a:outerShdw blurRad="38100" dist="38100" dir="2700000" algn="tl">
                  <a:srgbClr val="DDDDDD"/>
                </a:outerShdw>
              </a:effectLst>
            </a:endParaRPr>
          </a:p>
          <a:p>
            <a:pPr marL="457200" indent="-457200" algn="l">
              <a:spcBef>
                <a:spcPct val="20000"/>
              </a:spcBef>
            </a:pPr>
            <a:r>
              <a:rPr lang="en-US" sz="3200" b="0" dirty="0" smtClean="0">
                <a:effectLst>
                  <a:outerShdw blurRad="38100" dist="38100" dir="2700000" algn="tl">
                    <a:srgbClr val="DDDDDD"/>
                  </a:outerShdw>
                </a:effectLst>
              </a:rPr>
              <a:t>		</a:t>
            </a:r>
          </a:p>
          <a:p>
            <a:pPr marL="457200" indent="-457200" algn="l">
              <a:spcBef>
                <a:spcPct val="20000"/>
              </a:spcBef>
            </a:pPr>
            <a:endParaRPr lang="en-US" sz="3200" b="0" dirty="0">
              <a:effectLst>
                <a:outerShdw blurRad="38100" dist="38100" dir="2700000" algn="tl">
                  <a:srgbClr val="DDDDDD"/>
                </a:outerShdw>
              </a:effectLst>
            </a:endParaRPr>
          </a:p>
          <a:p>
            <a:pPr marL="457200" indent="-457200" algn="l">
              <a:spcBef>
                <a:spcPct val="20000"/>
              </a:spcBef>
            </a:pPr>
            <a:r>
              <a:rPr lang="en-US" sz="3200" b="0" dirty="0">
                <a:effectLst>
                  <a:outerShdw blurRad="38100" dist="38100" dir="2700000" algn="tl">
                    <a:srgbClr val="DDDDDD"/>
                  </a:outerShdw>
                </a:effectLst>
              </a:rPr>
              <a:t> </a:t>
            </a:r>
            <a:r>
              <a:rPr lang="en-US" sz="3200" b="0" dirty="0" smtClean="0">
                <a:effectLst>
                  <a:outerShdw blurRad="38100" dist="38100" dir="2700000" algn="tl">
                    <a:srgbClr val="DDDDDD"/>
                  </a:outerShdw>
                </a:effectLst>
              </a:rPr>
              <a:t>                     </a:t>
            </a:r>
            <a:r>
              <a:rPr lang="en-US" sz="3200" b="0" dirty="0">
                <a:effectLst>
                  <a:outerShdw blurRad="38100" dist="38100" dir="2700000" algn="tl">
                    <a:srgbClr val="DDDDDD"/>
                  </a:outerShdw>
                </a:effectLst>
              </a:rPr>
              <a:t> </a:t>
            </a:r>
            <a:r>
              <a:rPr lang="en-US" sz="3200" b="0" dirty="0" smtClean="0">
                <a:effectLst>
                  <a:outerShdw blurRad="38100" dist="38100" dir="2700000" algn="tl">
                    <a:srgbClr val="DDDDDD"/>
                  </a:outerShdw>
                </a:effectLst>
              </a:rPr>
              <a:t>       </a:t>
            </a:r>
            <a:endParaRPr lang="en-US" sz="3200" b="0" dirty="0">
              <a:effectLst>
                <a:outerShdw blurRad="38100" dist="38100" dir="2700000" algn="tl">
                  <a:srgbClr val="DDDDDD"/>
                </a:outerShdw>
              </a:effectLst>
            </a:endParaRPr>
          </a:p>
        </p:txBody>
      </p:sp>
      <p:pic>
        <p:nvPicPr>
          <p:cNvPr id="184388" name="Picture 68" descr="MCj04316070000[1]"/>
          <p:cNvPicPr>
            <a:picLocks noChangeAspect="1" noChangeArrowheads="1"/>
          </p:cNvPicPr>
          <p:nvPr/>
        </p:nvPicPr>
        <p:blipFill>
          <a:blip r:embed="rId3">
            <a:extLst>
              <a:ext uri="{28A0092B-C50C-407E-A947-70E740481C1C}">
                <a14:useLocalDpi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val="0"/>
              </a:ext>
            </a:extLst>
          </a:blip>
          <a:srcRect/>
          <a:stretch>
            <a:fillRect/>
          </a:stretch>
        </p:blipFill>
        <p:spPr bwMode="auto">
          <a:xfrm rot="-787267">
            <a:off x="6400800" y="3231706"/>
            <a:ext cx="1828800" cy="1828800"/>
          </a:xfrm>
          <a:prstGeom prst="rect">
            <a:avLst/>
          </a:prstGeom>
          <a:noFill/>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Lst>
        </p:spPr>
      </p:pic>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84322"/>
                                        </p:tgtEl>
                                        <p:attrNameLst>
                                          <p:attrName>style.visibility</p:attrName>
                                        </p:attrNameLst>
                                      </p:cBhvr>
                                      <p:to>
                                        <p:strVal val="visible"/>
                                      </p:to>
                                    </p:set>
                                    <p:anim calcmode="lin" valueType="num">
                                      <p:cBhvr additive="base">
                                        <p:cTn id="7" dur="500" fill="hold"/>
                                        <p:tgtEl>
                                          <p:spTgt spid="184322"/>
                                        </p:tgtEl>
                                        <p:attrNameLst>
                                          <p:attrName>ppt_x</p:attrName>
                                        </p:attrNameLst>
                                      </p:cBhvr>
                                      <p:tavLst>
                                        <p:tav tm="0">
                                          <p:val>
                                            <p:strVal val="0-#ppt_w/2"/>
                                          </p:val>
                                        </p:tav>
                                        <p:tav tm="100000">
                                          <p:val>
                                            <p:strVal val="#ppt_x"/>
                                          </p:val>
                                        </p:tav>
                                      </p:tavLst>
                                    </p:anim>
                                    <p:anim calcmode="lin" valueType="num">
                                      <p:cBhvr additive="base">
                                        <p:cTn id="8" dur="500" fill="hold"/>
                                        <p:tgtEl>
                                          <p:spTgt spid="184322"/>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4382"/>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184385"/>
                                        </p:tgtEl>
                                        <p:attrNameLst>
                                          <p:attrName>style.visibility</p:attrName>
                                        </p:attrNameLst>
                                      </p:cBhvr>
                                      <p:to>
                                        <p:strVal val="visible"/>
                                      </p:to>
                                    </p:set>
                                    <p:anim calcmode="lin" valueType="num">
                                      <p:cBhvr additive="base">
                                        <p:cTn id="17" dur="500" fill="hold"/>
                                        <p:tgtEl>
                                          <p:spTgt spid="184385"/>
                                        </p:tgtEl>
                                        <p:attrNameLst>
                                          <p:attrName>ppt_x</p:attrName>
                                        </p:attrNameLst>
                                      </p:cBhvr>
                                      <p:tavLst>
                                        <p:tav tm="0">
                                          <p:val>
                                            <p:strVal val="0-#ppt_w/2"/>
                                          </p:val>
                                        </p:tav>
                                        <p:tav tm="100000">
                                          <p:val>
                                            <p:strVal val="#ppt_x"/>
                                          </p:val>
                                        </p:tav>
                                      </p:tavLst>
                                    </p:anim>
                                    <p:anim calcmode="lin" valueType="num">
                                      <p:cBhvr additive="base">
                                        <p:cTn id="18" dur="500" fill="hold"/>
                                        <p:tgtEl>
                                          <p:spTgt spid="184385"/>
                                        </p:tgtEl>
                                        <p:attrNameLst>
                                          <p:attrName>ppt_y</p:attrName>
                                        </p:attrNameLst>
                                      </p:cBhvr>
                                      <p:tavLst>
                                        <p:tav tm="0">
                                          <p:val>
                                            <p:strVal val="#ppt_y"/>
                                          </p:val>
                                        </p:tav>
                                        <p:tav tm="100000">
                                          <p:val>
                                            <p:strVal val="#ppt_y"/>
                                          </p:val>
                                        </p:tav>
                                      </p:tavLst>
                                    </p:anim>
                                  </p:childTnLst>
                                </p:cTn>
                              </p:par>
                            </p:childTnLst>
                          </p:cTn>
                        </p:par>
                        <p:par>
                          <p:cTn id="19" fill="hold" nodeType="afterGroup">
                            <p:stCondLst>
                              <p:cond delay="500"/>
                            </p:stCondLst>
                            <p:childTnLst>
                              <p:par>
                                <p:cTn id="20" presetID="1" presetClass="entr" presetSubtype="0" fill="hold" nodeType="afterEffect">
                                  <p:stCondLst>
                                    <p:cond delay="0"/>
                                  </p:stCondLst>
                                  <p:childTnLst>
                                    <p:set>
                                      <p:cBhvr>
                                        <p:cTn id="21" dur="1" fill="hold">
                                          <p:stCondLst>
                                            <p:cond delay="0"/>
                                          </p:stCondLst>
                                        </p:cTn>
                                        <p:tgtEl>
                                          <p:spTgt spid="184388"/>
                                        </p:tgtEl>
                                        <p:attrNameLst>
                                          <p:attrName>style.visibility</p:attrName>
                                        </p:attrNameLst>
                                      </p:cBhvr>
                                      <p:to>
                                        <p:strVal val="visible"/>
                                      </p:to>
                                    </p:set>
                                  </p:childTnLst>
                                </p:cTn>
                              </p:par>
                            </p:childTnLst>
                          </p:cTn>
                        </p:par>
                        <p:par>
                          <p:cTn id="22" fill="hold" nodeType="afterGroup">
                            <p:stCondLst>
                              <p:cond delay="500"/>
                            </p:stCondLst>
                            <p:childTnLst>
                              <p:par>
                                <p:cTn id="23" presetID="1" presetClass="entr" presetSubtype="0" fill="hold" grpId="0" nodeType="afterEffect">
                                  <p:stCondLst>
                                    <p:cond delay="0"/>
                                  </p:stCondLst>
                                  <p:childTnLst>
                                    <p:set>
                                      <p:cBhvr>
                                        <p:cTn id="24" dur="1" fill="hold">
                                          <p:stCondLst>
                                            <p:cond delay="0"/>
                                          </p:stCondLst>
                                        </p:cTn>
                                        <p:tgtEl>
                                          <p:spTgt spid="1843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22" grpId="0"/>
      <p:bldP spid="184323" grpId="0" animBg="1"/>
      <p:bldP spid="184382" grpId="0"/>
      <p:bldP spid="184385" grpId="0"/>
    </p:bld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06851" name="Rectangle 3"/>
          <p:cNvSpPr>
            <a:spLocks noGrp="1" noChangeArrowheads="1"/>
          </p:cNvSpPr>
          <p:nvPr>
            <p:ph type="body" idx="1"/>
          </p:nvPr>
        </p:nvSpPr>
        <p:spPr bwMode="auto">
          <a:xfrm>
            <a:off x="76200" y="2514600"/>
            <a:ext cx="5029200" cy="1905000"/>
          </a:xfr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t" anchorCtr="0" compatLnSpc="1">
            <a:prstTxWarp prst="textNoShape">
              <a:avLst/>
            </a:prstTxWarp>
          </a:bodyPr>
          <a:lstStyle/>
          <a:p>
            <a:pPr>
              <a:buNone/>
            </a:pPr>
            <a:r>
              <a:rPr lang="en-US" sz="4500" dirty="0" smtClean="0">
                <a:solidFill>
                  <a:schemeClr val="accent2">
                    <a:lumMod val="75000"/>
                  </a:schemeClr>
                </a:solidFill>
                <a:latin typeface="Impact"/>
                <a:cs typeface="Impact"/>
              </a:rPr>
              <a:t>JCIPEA from Efficiency to Performance to </a:t>
            </a:r>
            <a:r>
              <a:rPr lang="en-US" sz="4500" dirty="0" smtClean="0">
                <a:solidFill>
                  <a:schemeClr val="accent2">
                    <a:lumMod val="75000"/>
                  </a:schemeClr>
                </a:solidFill>
                <a:latin typeface="Impact"/>
                <a:cs typeface="Impact"/>
              </a:rPr>
              <a:t>Impact and Positive Change</a:t>
            </a:r>
            <a:endParaRPr lang="en-US" sz="4500" dirty="0">
              <a:solidFill>
                <a:schemeClr val="accent2">
                  <a:lumMod val="75000"/>
                </a:schemeClr>
              </a:solidFill>
              <a:latin typeface="Impact"/>
              <a:cs typeface="Impact"/>
            </a:endParaRPr>
          </a:p>
        </p:txBody>
      </p:sp>
      <p:sp>
        <p:nvSpPr>
          <p:cNvPr id="3" name="TextBox 2"/>
          <p:cNvSpPr txBox="1"/>
          <p:nvPr/>
        </p:nvSpPr>
        <p:spPr>
          <a:xfrm>
            <a:off x="76200" y="1219200"/>
            <a:ext cx="6477000" cy="553998"/>
          </a:xfrm>
          <a:prstGeom prst="rect">
            <a:avLst/>
          </a:prstGeom>
          <a:noFill/>
        </p:spPr>
        <p:txBody>
          <a:bodyPr wrap="square" rtlCol="0">
            <a:spAutoFit/>
          </a:bodyPr>
          <a:lstStyle/>
          <a:p>
            <a:r>
              <a:rPr lang="en-US" sz="3000" b="1" dirty="0" smtClean="0"/>
              <a:t>Module 1: PROGRAM RATIONALE</a:t>
            </a:r>
            <a:endParaRPr lang="en-US" sz="3000" b="1"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 name="Rectangle 4"/>
          <p:cNvSpPr/>
          <p:nvPr/>
        </p:nvSpPr>
        <p:spPr>
          <a:xfrm>
            <a:off x="1258061" y="4114800"/>
            <a:ext cx="6627883" cy="1323439"/>
          </a:xfrm>
          <a:prstGeom prst="rect">
            <a:avLst/>
          </a:prstGeom>
        </p:spPr>
        <p:txBody>
          <a:bodyPr wrap="none">
            <a:spAutoFit/>
          </a:bodyPr>
          <a:lstStyle/>
          <a:p>
            <a:pPr algn="ctr">
              <a:buFontTx/>
              <a:buNone/>
            </a:pPr>
            <a:r>
              <a:rPr lang="en-US" sz="4000" b="1" i="1" dirty="0" smtClean="0"/>
              <a:t>What is Efficiency?</a:t>
            </a:r>
          </a:p>
          <a:p>
            <a:pPr algn="ctr">
              <a:buFontTx/>
              <a:buNone/>
            </a:pPr>
            <a:r>
              <a:rPr lang="en-US" sz="4000" b="1" i="1" dirty="0" smtClean="0"/>
              <a:t>How can you be efficient?</a:t>
            </a:r>
            <a:endParaRPr lang="en-US" sz="4000" b="1" i="1" dirty="0"/>
          </a:p>
        </p:txBody>
      </p:sp>
      <p:sp>
        <p:nvSpPr>
          <p:cNvPr id="7" name="Title 1"/>
          <p:cNvSpPr>
            <a:spLocks noGrp="1"/>
          </p:cNvSpPr>
          <p:nvPr>
            <p:ph type="title"/>
          </p:nvPr>
        </p:nvSpPr>
        <p:spPr>
          <a:xfrm>
            <a:off x="304800" y="199942"/>
            <a:ext cx="5486400" cy="1143000"/>
          </a:xfrm>
        </p:spPr>
        <p:txBody>
          <a:bodyPr/>
          <a:lstStyle/>
          <a:p>
            <a:pPr algn="l"/>
            <a:r>
              <a:rPr lang="en-US" dirty="0" smtClean="0"/>
              <a:t>PROGRAM RATIONALE</a:t>
            </a:r>
            <a:endParaRPr lang="en-US" dirty="0"/>
          </a:p>
        </p:txBody>
      </p:sp>
      <p:sp>
        <p:nvSpPr>
          <p:cNvPr id="8" name="Rounded Rectangle 7"/>
          <p:cNvSpPr/>
          <p:nvPr/>
        </p:nvSpPr>
        <p:spPr>
          <a:xfrm>
            <a:off x="570752" y="1942348"/>
            <a:ext cx="2667000" cy="609600"/>
          </a:xfrm>
          <a:prstGeom prst="roundRect">
            <a:avLst/>
          </a:prstGeom>
          <a:solidFill>
            <a:schemeClr val="accent6">
              <a:lumMod val="60000"/>
              <a:lumOff val="40000"/>
            </a:schemeClr>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b="1" dirty="0" smtClean="0">
                <a:solidFill>
                  <a:schemeClr val="bg2">
                    <a:lumMod val="50000"/>
                  </a:schemeClr>
                </a:solidFill>
              </a:rPr>
              <a:t>Do it right!</a:t>
            </a:r>
            <a:endParaRPr lang="en-US" sz="3000" b="1" dirty="0">
              <a:solidFill>
                <a:schemeClr val="bg2">
                  <a:lumMod val="50000"/>
                </a:schemeClr>
              </a:solidFill>
            </a:endParaRPr>
          </a:p>
        </p:txBody>
      </p:sp>
      <p:sp>
        <p:nvSpPr>
          <p:cNvPr id="9" name="Rounded Rectangle 8"/>
          <p:cNvSpPr/>
          <p:nvPr/>
        </p:nvSpPr>
        <p:spPr>
          <a:xfrm>
            <a:off x="3352800" y="1942348"/>
            <a:ext cx="3810000" cy="609600"/>
          </a:xfrm>
          <a:prstGeom prst="roundRect">
            <a:avLst/>
          </a:prstGeom>
          <a:solidFill>
            <a:schemeClr val="accent6">
              <a:lumMod val="60000"/>
              <a:lumOff val="40000"/>
            </a:schemeClr>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b="1" dirty="0" smtClean="0">
                <a:solidFill>
                  <a:schemeClr val="bg2">
                    <a:lumMod val="50000"/>
                  </a:schemeClr>
                </a:solidFill>
              </a:rPr>
              <a:t>Know expectations</a:t>
            </a:r>
            <a:endParaRPr lang="en-US" sz="3000" b="1" dirty="0">
              <a:solidFill>
                <a:schemeClr val="bg2">
                  <a:lumMod val="50000"/>
                </a:schemeClr>
              </a:solidFill>
            </a:endParaRPr>
          </a:p>
        </p:txBody>
      </p:sp>
      <p:sp>
        <p:nvSpPr>
          <p:cNvPr id="10" name="Rounded Rectangle 9"/>
          <p:cNvSpPr/>
          <p:nvPr/>
        </p:nvSpPr>
        <p:spPr>
          <a:xfrm>
            <a:off x="570752" y="2628148"/>
            <a:ext cx="3962400" cy="609600"/>
          </a:xfrm>
          <a:prstGeom prst="roundRect">
            <a:avLst/>
          </a:prstGeom>
          <a:solidFill>
            <a:schemeClr val="accent6">
              <a:lumMod val="60000"/>
              <a:lumOff val="40000"/>
            </a:schemeClr>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b="1" dirty="0" smtClean="0">
                <a:solidFill>
                  <a:schemeClr val="bg2">
                    <a:lumMod val="50000"/>
                  </a:schemeClr>
                </a:solidFill>
              </a:rPr>
              <a:t>Maximize resources</a:t>
            </a:r>
            <a:endParaRPr lang="en-US" sz="3000" b="1" dirty="0">
              <a:solidFill>
                <a:schemeClr val="bg2">
                  <a:lumMod val="50000"/>
                </a:schemeClr>
              </a:solidFill>
            </a:endParaRPr>
          </a:p>
        </p:txBody>
      </p:sp>
      <p:sp>
        <p:nvSpPr>
          <p:cNvPr id="11" name="Rounded Rectangle 10"/>
          <p:cNvSpPr/>
          <p:nvPr/>
        </p:nvSpPr>
        <p:spPr>
          <a:xfrm>
            <a:off x="4609352" y="2629652"/>
            <a:ext cx="3962400" cy="609600"/>
          </a:xfrm>
          <a:prstGeom prst="roundRect">
            <a:avLst/>
          </a:prstGeom>
          <a:solidFill>
            <a:schemeClr val="accent6">
              <a:lumMod val="60000"/>
              <a:lumOff val="40000"/>
            </a:schemeClr>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b="1" dirty="0" smtClean="0">
                <a:solidFill>
                  <a:schemeClr val="bg2">
                    <a:lumMod val="50000"/>
                  </a:schemeClr>
                </a:solidFill>
              </a:rPr>
              <a:t>Drive greater impact</a:t>
            </a:r>
            <a:endParaRPr lang="en-US" sz="3000" b="1" dirty="0">
              <a:solidFill>
                <a:schemeClr val="bg2">
                  <a:lumMod val="50000"/>
                </a:schemeClr>
              </a:solidFill>
            </a:endParaRPr>
          </a:p>
        </p:txBody>
      </p:sp>
      <p:sp>
        <p:nvSpPr>
          <p:cNvPr id="12" name="Rounded Rectangle 11"/>
          <p:cNvSpPr/>
          <p:nvPr/>
        </p:nvSpPr>
        <p:spPr>
          <a:xfrm>
            <a:off x="7276352" y="1942348"/>
            <a:ext cx="1295400" cy="609600"/>
          </a:xfrm>
          <a:prstGeom prst="roundRect">
            <a:avLst/>
          </a:prstGeom>
          <a:solidFill>
            <a:schemeClr val="accent6">
              <a:lumMod val="60000"/>
              <a:lumOff val="40000"/>
            </a:schemeClr>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b="1" dirty="0" smtClean="0">
                <a:solidFill>
                  <a:schemeClr val="bg2">
                    <a:lumMod val="50000"/>
                  </a:schemeClr>
                </a:solidFill>
              </a:rPr>
              <a:t>Plan</a:t>
            </a:r>
            <a:endParaRPr lang="en-US" sz="3000" b="1" dirty="0">
              <a:solidFill>
                <a:schemeClr val="bg2">
                  <a:lumMod val="50000"/>
                </a:schemeClr>
              </a:solidFill>
            </a:endParaRPr>
          </a:p>
        </p:txBody>
      </p:sp>
      <p:sp>
        <p:nvSpPr>
          <p:cNvPr id="13" name="Rounded Rectangle 12"/>
          <p:cNvSpPr/>
          <p:nvPr/>
        </p:nvSpPr>
        <p:spPr>
          <a:xfrm>
            <a:off x="6248400" y="3313948"/>
            <a:ext cx="2323352" cy="609600"/>
          </a:xfrm>
          <a:prstGeom prst="roundRect">
            <a:avLst/>
          </a:prstGeom>
          <a:solidFill>
            <a:schemeClr val="accent6">
              <a:lumMod val="60000"/>
              <a:lumOff val="40000"/>
            </a:schemeClr>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b="1" dirty="0" smtClean="0">
                <a:solidFill>
                  <a:schemeClr val="bg2">
                    <a:lumMod val="50000"/>
                  </a:schemeClr>
                </a:solidFill>
              </a:rPr>
              <a:t>Align goals</a:t>
            </a:r>
            <a:endParaRPr lang="en-US" sz="3000" b="1" dirty="0">
              <a:solidFill>
                <a:schemeClr val="bg2">
                  <a:lumMod val="50000"/>
                </a:schemeClr>
              </a:solidFill>
            </a:endParaRPr>
          </a:p>
        </p:txBody>
      </p:sp>
      <p:sp>
        <p:nvSpPr>
          <p:cNvPr id="14" name="Rounded Rectangle 13"/>
          <p:cNvSpPr/>
          <p:nvPr/>
        </p:nvSpPr>
        <p:spPr>
          <a:xfrm>
            <a:off x="2953124" y="3313948"/>
            <a:ext cx="3200400" cy="609600"/>
          </a:xfrm>
          <a:prstGeom prst="roundRect">
            <a:avLst/>
          </a:prstGeom>
          <a:solidFill>
            <a:schemeClr val="accent6">
              <a:lumMod val="60000"/>
              <a:lumOff val="40000"/>
            </a:schemeClr>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b="1" dirty="0" smtClean="0">
                <a:solidFill>
                  <a:schemeClr val="bg2">
                    <a:lumMod val="50000"/>
                  </a:schemeClr>
                </a:solidFill>
              </a:rPr>
              <a:t>Clear guidelines</a:t>
            </a:r>
            <a:endParaRPr lang="en-US" sz="3000" b="1" dirty="0">
              <a:solidFill>
                <a:schemeClr val="bg2">
                  <a:lumMod val="50000"/>
                </a:schemeClr>
              </a:solidFill>
            </a:endParaRPr>
          </a:p>
        </p:txBody>
      </p:sp>
      <p:sp>
        <p:nvSpPr>
          <p:cNvPr id="15" name="Rounded Rectangle 14"/>
          <p:cNvSpPr/>
          <p:nvPr/>
        </p:nvSpPr>
        <p:spPr>
          <a:xfrm>
            <a:off x="570752" y="3313948"/>
            <a:ext cx="2248648" cy="609600"/>
          </a:xfrm>
          <a:prstGeom prst="roundRect">
            <a:avLst/>
          </a:prstGeom>
          <a:solidFill>
            <a:schemeClr val="accent6">
              <a:lumMod val="60000"/>
              <a:lumOff val="40000"/>
            </a:schemeClr>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b="1" dirty="0" smtClean="0">
                <a:solidFill>
                  <a:schemeClr val="bg2">
                    <a:lumMod val="50000"/>
                  </a:schemeClr>
                </a:solidFill>
              </a:rPr>
              <a:t>Measure</a:t>
            </a:r>
            <a:endParaRPr lang="en-US" sz="3000" b="1" dirty="0">
              <a:solidFill>
                <a:schemeClr val="bg2">
                  <a:lumMod val="5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900" decel="100000" fill="hold"/>
                                        <p:tgtEl>
                                          <p:spTgt spid="1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900" decel="100000" fill="hold"/>
                                        <p:tgtEl>
                                          <p:spTgt spid="9"/>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childTnLst>
                          </p:cTn>
                        </p:par>
                        <p:par>
                          <p:cTn id="18" fill="hold">
                            <p:stCondLst>
                              <p:cond delay="2000"/>
                            </p:stCondLst>
                            <p:childTnLst>
                              <p:par>
                                <p:cTn id="19" presetID="37" presetClass="entr" presetSubtype="0"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900" decel="100000" fill="hold"/>
                                        <p:tgtEl>
                                          <p:spTgt spid="10"/>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childTnLst>
                          </p:cTn>
                        </p:par>
                        <p:par>
                          <p:cTn id="25" fill="hold">
                            <p:stCondLst>
                              <p:cond delay="3000"/>
                            </p:stCondLst>
                            <p:childTnLst>
                              <p:par>
                                <p:cTn id="26" presetID="37"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900" decel="100000" fill="hold"/>
                                        <p:tgtEl>
                                          <p:spTgt spid="8"/>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par>
                          <p:cTn id="32" fill="hold">
                            <p:stCondLst>
                              <p:cond delay="4000"/>
                            </p:stCondLst>
                            <p:childTnLst>
                              <p:par>
                                <p:cTn id="33" presetID="37"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1000"/>
                                        <p:tgtEl>
                                          <p:spTgt spid="13"/>
                                        </p:tgtEl>
                                      </p:cBhvr>
                                    </p:animEffect>
                                    <p:anim calcmode="lin" valueType="num">
                                      <p:cBhvr>
                                        <p:cTn id="36" dur="1000" fill="hold"/>
                                        <p:tgtEl>
                                          <p:spTgt spid="13"/>
                                        </p:tgtEl>
                                        <p:attrNameLst>
                                          <p:attrName>ppt_x</p:attrName>
                                        </p:attrNameLst>
                                      </p:cBhvr>
                                      <p:tavLst>
                                        <p:tav tm="0">
                                          <p:val>
                                            <p:strVal val="#ppt_x"/>
                                          </p:val>
                                        </p:tav>
                                        <p:tav tm="100000">
                                          <p:val>
                                            <p:strVal val="#ppt_x"/>
                                          </p:val>
                                        </p:tav>
                                      </p:tavLst>
                                    </p:anim>
                                    <p:anim calcmode="lin" valueType="num">
                                      <p:cBhvr>
                                        <p:cTn id="37" dur="900" decel="100000" fill="hold"/>
                                        <p:tgtEl>
                                          <p:spTgt spid="13"/>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par>
                          <p:cTn id="39" fill="hold">
                            <p:stCondLst>
                              <p:cond delay="5000"/>
                            </p:stCondLst>
                            <p:childTnLst>
                              <p:par>
                                <p:cTn id="40" presetID="37" presetClass="entr" presetSubtype="0" fill="hold" grpId="0" nodeType="after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1000"/>
                                        <p:tgtEl>
                                          <p:spTgt spid="15"/>
                                        </p:tgtEl>
                                      </p:cBhvr>
                                    </p:animEffect>
                                    <p:anim calcmode="lin" valueType="num">
                                      <p:cBhvr>
                                        <p:cTn id="43" dur="1000" fill="hold"/>
                                        <p:tgtEl>
                                          <p:spTgt spid="15"/>
                                        </p:tgtEl>
                                        <p:attrNameLst>
                                          <p:attrName>ppt_x</p:attrName>
                                        </p:attrNameLst>
                                      </p:cBhvr>
                                      <p:tavLst>
                                        <p:tav tm="0">
                                          <p:val>
                                            <p:strVal val="#ppt_x"/>
                                          </p:val>
                                        </p:tav>
                                        <p:tav tm="100000">
                                          <p:val>
                                            <p:strVal val="#ppt_x"/>
                                          </p:val>
                                        </p:tav>
                                      </p:tavLst>
                                    </p:anim>
                                    <p:anim calcmode="lin" valueType="num">
                                      <p:cBhvr>
                                        <p:cTn id="44" dur="900" decel="100000" fill="hold"/>
                                        <p:tgtEl>
                                          <p:spTgt spid="15"/>
                                        </p:tgtEl>
                                        <p:attrNameLst>
                                          <p:attrName>ppt_y</p:attrName>
                                        </p:attrNameLst>
                                      </p:cBhvr>
                                      <p:tavLst>
                                        <p:tav tm="0">
                                          <p:val>
                                            <p:strVal val="#ppt_y+1"/>
                                          </p:val>
                                        </p:tav>
                                        <p:tav tm="100000">
                                          <p:val>
                                            <p:strVal val="#ppt_y-.03"/>
                                          </p:val>
                                        </p:tav>
                                      </p:tavLst>
                                    </p:anim>
                                    <p:anim calcmode="lin" valueType="num">
                                      <p:cBhvr>
                                        <p:cTn id="45" dur="100" accel="100000" fill="hold">
                                          <p:stCondLst>
                                            <p:cond delay="900"/>
                                          </p:stCondLst>
                                        </p:cTn>
                                        <p:tgtEl>
                                          <p:spTgt spid="15"/>
                                        </p:tgtEl>
                                        <p:attrNameLst>
                                          <p:attrName>ppt_y</p:attrName>
                                        </p:attrNameLst>
                                      </p:cBhvr>
                                      <p:tavLst>
                                        <p:tav tm="0">
                                          <p:val>
                                            <p:strVal val="#ppt_y-.03"/>
                                          </p:val>
                                        </p:tav>
                                        <p:tav tm="100000">
                                          <p:val>
                                            <p:strVal val="#ppt_y"/>
                                          </p:val>
                                        </p:tav>
                                      </p:tavLst>
                                    </p:anim>
                                  </p:childTnLst>
                                </p:cTn>
                              </p:par>
                            </p:childTnLst>
                          </p:cTn>
                        </p:par>
                        <p:par>
                          <p:cTn id="46" fill="hold">
                            <p:stCondLst>
                              <p:cond delay="6000"/>
                            </p:stCondLst>
                            <p:childTnLst>
                              <p:par>
                                <p:cTn id="47" presetID="37" presetClass="entr" presetSubtype="0" fill="hold" grpId="0" nodeType="after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1000"/>
                                        <p:tgtEl>
                                          <p:spTgt spid="11"/>
                                        </p:tgtEl>
                                      </p:cBhvr>
                                    </p:animEffect>
                                    <p:anim calcmode="lin" valueType="num">
                                      <p:cBhvr>
                                        <p:cTn id="50" dur="1000" fill="hold"/>
                                        <p:tgtEl>
                                          <p:spTgt spid="11"/>
                                        </p:tgtEl>
                                        <p:attrNameLst>
                                          <p:attrName>ppt_x</p:attrName>
                                        </p:attrNameLst>
                                      </p:cBhvr>
                                      <p:tavLst>
                                        <p:tav tm="0">
                                          <p:val>
                                            <p:strVal val="#ppt_x"/>
                                          </p:val>
                                        </p:tav>
                                        <p:tav tm="100000">
                                          <p:val>
                                            <p:strVal val="#ppt_x"/>
                                          </p:val>
                                        </p:tav>
                                      </p:tavLst>
                                    </p:anim>
                                    <p:anim calcmode="lin" valueType="num">
                                      <p:cBhvr>
                                        <p:cTn id="51" dur="900" decel="100000" fill="hold"/>
                                        <p:tgtEl>
                                          <p:spTgt spid="11"/>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par>
                          <p:cTn id="53" fill="hold">
                            <p:stCondLst>
                              <p:cond delay="7000"/>
                            </p:stCondLst>
                            <p:childTnLst>
                              <p:par>
                                <p:cTn id="54" presetID="37" presetClass="entr" presetSubtype="0" fill="hold" grpId="0" nodeType="afterEffect">
                                  <p:stCondLst>
                                    <p:cond delay="0"/>
                                  </p:stCondLst>
                                  <p:childTnLst>
                                    <p:set>
                                      <p:cBhvr>
                                        <p:cTn id="55" dur="1" fill="hold">
                                          <p:stCondLst>
                                            <p:cond delay="0"/>
                                          </p:stCondLst>
                                        </p:cTn>
                                        <p:tgtEl>
                                          <p:spTgt spid="14"/>
                                        </p:tgtEl>
                                        <p:attrNameLst>
                                          <p:attrName>style.visibility</p:attrName>
                                        </p:attrNameLst>
                                      </p:cBhvr>
                                      <p:to>
                                        <p:strVal val="visible"/>
                                      </p:to>
                                    </p:set>
                                    <p:animEffect transition="in" filter="fade">
                                      <p:cBhvr>
                                        <p:cTn id="56" dur="1000"/>
                                        <p:tgtEl>
                                          <p:spTgt spid="14"/>
                                        </p:tgtEl>
                                      </p:cBhvr>
                                    </p:animEffect>
                                    <p:anim calcmode="lin" valueType="num">
                                      <p:cBhvr>
                                        <p:cTn id="57" dur="1000" fill="hold"/>
                                        <p:tgtEl>
                                          <p:spTgt spid="14"/>
                                        </p:tgtEl>
                                        <p:attrNameLst>
                                          <p:attrName>ppt_x</p:attrName>
                                        </p:attrNameLst>
                                      </p:cBhvr>
                                      <p:tavLst>
                                        <p:tav tm="0">
                                          <p:val>
                                            <p:strVal val="#ppt_x"/>
                                          </p:val>
                                        </p:tav>
                                        <p:tav tm="100000">
                                          <p:val>
                                            <p:strVal val="#ppt_x"/>
                                          </p:val>
                                        </p:tav>
                                      </p:tavLst>
                                    </p:anim>
                                    <p:anim calcmode="lin" valueType="num">
                                      <p:cBhvr>
                                        <p:cTn id="58" dur="900" decel="100000" fill="hold"/>
                                        <p:tgtEl>
                                          <p:spTgt spid="14"/>
                                        </p:tgtEl>
                                        <p:attrNameLst>
                                          <p:attrName>ppt_y</p:attrName>
                                        </p:attrNameLst>
                                      </p:cBhvr>
                                      <p:tavLst>
                                        <p:tav tm="0">
                                          <p:val>
                                            <p:strVal val="#ppt_y+1"/>
                                          </p:val>
                                        </p:tav>
                                        <p:tav tm="100000">
                                          <p:val>
                                            <p:strVal val="#ppt_y-.03"/>
                                          </p:val>
                                        </p:tav>
                                      </p:tavLst>
                                    </p:anim>
                                    <p:anim calcmode="lin" valueType="num">
                                      <p:cBhvr>
                                        <p:cTn id="59"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6387" name="Rectangle 3"/>
          <p:cNvSpPr>
            <a:spLocks noGrp="1" noChangeArrowheads="1"/>
          </p:cNvSpPr>
          <p:nvPr>
            <p:ph type="body" idx="1"/>
          </p:nvPr>
        </p:nvSpPr>
        <p:spPr bwMode="auto">
          <a:xfrm>
            <a:off x="0" y="1981200"/>
            <a:ext cx="9144000" cy="990600"/>
          </a:xfrm>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wrap="square" lIns="91440" tIns="45720" rIns="91440" bIns="45720" numCol="1" anchor="t" anchorCtr="0" compatLnSpc="1">
            <a:prstTxWarp prst="textNoShape">
              <a:avLst/>
            </a:prstTxWarp>
          </a:bodyPr>
          <a:lstStyle/>
          <a:p>
            <a:pPr algn="ctr">
              <a:buFontTx/>
              <a:buNone/>
            </a:pPr>
            <a:r>
              <a:rPr lang="en-US" sz="5000" b="1" dirty="0" smtClean="0">
                <a:solidFill>
                  <a:schemeClr val="bg2">
                    <a:lumMod val="75000"/>
                  </a:schemeClr>
                </a:solidFill>
              </a:rPr>
              <a:t>JCIPEA = Efficiency </a:t>
            </a:r>
            <a:r>
              <a:rPr lang="en-US" sz="5000" b="1" i="1" dirty="0" smtClean="0">
                <a:solidFill>
                  <a:schemeClr val="accent6">
                    <a:lumMod val="75000"/>
                  </a:schemeClr>
                </a:solidFill>
              </a:rPr>
              <a:t>to Performance to Impact</a:t>
            </a:r>
          </a:p>
        </p:txBody>
      </p:sp>
      <p:sp>
        <p:nvSpPr>
          <p:cNvPr id="5" name="Rectangle 4"/>
          <p:cNvSpPr/>
          <p:nvPr/>
        </p:nvSpPr>
        <p:spPr>
          <a:xfrm>
            <a:off x="1258061" y="4114800"/>
            <a:ext cx="6627883" cy="1323439"/>
          </a:xfrm>
          <a:prstGeom prst="rect">
            <a:avLst/>
          </a:prstGeom>
        </p:spPr>
        <p:txBody>
          <a:bodyPr wrap="none">
            <a:spAutoFit/>
          </a:bodyPr>
          <a:lstStyle/>
          <a:p>
            <a:pPr algn="ctr">
              <a:buFontTx/>
              <a:buNone/>
            </a:pPr>
            <a:r>
              <a:rPr lang="en-US" sz="4000" b="1" i="1" dirty="0" smtClean="0"/>
              <a:t>What is Efficiency?</a:t>
            </a:r>
          </a:p>
          <a:p>
            <a:pPr algn="ctr">
              <a:buFontTx/>
              <a:buNone/>
            </a:pPr>
            <a:r>
              <a:rPr lang="en-US" sz="4000" b="1" i="1" dirty="0" smtClean="0"/>
              <a:t>How can you be efficient?</a:t>
            </a:r>
            <a:endParaRPr lang="en-US" sz="4000" b="1" i="1" dirty="0"/>
          </a:p>
        </p:txBody>
      </p:sp>
      <p:sp>
        <p:nvSpPr>
          <p:cNvPr id="7" name="Title 1"/>
          <p:cNvSpPr>
            <a:spLocks noGrp="1"/>
          </p:cNvSpPr>
          <p:nvPr>
            <p:ph type="title"/>
          </p:nvPr>
        </p:nvSpPr>
        <p:spPr>
          <a:xfrm>
            <a:off x="304800" y="199942"/>
            <a:ext cx="5486400" cy="1143000"/>
          </a:xfrm>
        </p:spPr>
        <p:txBody>
          <a:bodyPr/>
          <a:lstStyle/>
          <a:p>
            <a:pPr algn="l"/>
            <a:r>
              <a:rPr lang="en-US" dirty="0" smtClean="0"/>
              <a:t>PROGRAM RATIONALE</a:t>
            </a:r>
            <a:endParaRPr lang="en-US" dirty="0"/>
          </a:p>
        </p:txBody>
      </p:sp>
      <p:sp>
        <p:nvSpPr>
          <p:cNvPr id="9" name="Rectangle 3"/>
          <p:cNvSpPr txBox="1">
            <a:spLocks noChangeArrowheads="1"/>
          </p:cNvSpPr>
          <p:nvPr/>
        </p:nvSpPr>
        <p:spPr bwMode="auto">
          <a:xfrm>
            <a:off x="-18676" y="1981200"/>
            <a:ext cx="9144000" cy="990600"/>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a:solidFill>
                  <a:srgbClr val="FFFFFF"/>
                </a:solidFill>
              </a14:hiddenFill>
            </a:ext>
            <a:ext uri="{91240B29-F687-4F45-9708-019B960494DF}">
              <a14:hiddenLine xmlns:mc="http://schemas.openxmlformats.org/markup-compatibility/2006" xmlns:mv="urn:schemas-microsoft-com:mac:vml" xmlns:a14="http://schemas.microsoft.com/office/drawing/2010/main" xmlns:p="http://schemas.openxmlformats.org/presentationml/2006/main" xmlns:r="http://schemas.openxmlformats.org/officeDocument/2006/relationships" xmlns:a="http://schemas.openxmlformats.org/drawingml/2006/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marR="0" lvl="0" indent="-342900" algn="ctr" defTabSz="914400" rtl="0" eaLnBrk="0" fontAlgn="base" latinLnBrk="0" hangingPunct="0">
              <a:lnSpc>
                <a:spcPct val="100000"/>
              </a:lnSpc>
              <a:spcBef>
                <a:spcPct val="20000"/>
              </a:spcBef>
              <a:spcAft>
                <a:spcPct val="0"/>
              </a:spcAft>
              <a:buClrTx/>
              <a:buSzTx/>
              <a:buFontTx/>
              <a:buNone/>
              <a:tabLst/>
              <a:defRPr/>
            </a:pPr>
            <a:r>
              <a:rPr kumimoji="0" lang="en-US" sz="5000" b="1" i="0" u="none" strike="noStrike" kern="0" cap="none" spc="0" normalizeH="0" baseline="0" noProof="0" dirty="0" smtClean="0">
                <a:ln>
                  <a:noFill/>
                </a:ln>
                <a:solidFill>
                  <a:schemeClr val="bg2">
                    <a:lumMod val="75000"/>
                  </a:schemeClr>
                </a:solidFill>
                <a:effectLst/>
                <a:uLnTx/>
                <a:uFillTx/>
                <a:latin typeface="+mn-lt"/>
                <a:ea typeface="ＭＳ Ｐゴシック" charset="-128"/>
                <a:cs typeface="ＭＳ Ｐゴシック" charset="-128"/>
              </a:rPr>
              <a:t>JCIPEA = Efficiency</a:t>
            </a:r>
            <a:r>
              <a:rPr kumimoji="0" lang="en-US" sz="5000" b="1" i="0" u="none" strike="noStrike" kern="0" cap="none" spc="0" normalizeH="0" noProof="0" dirty="0" smtClean="0">
                <a:ln>
                  <a:noFill/>
                </a:ln>
                <a:solidFill>
                  <a:schemeClr val="bg2">
                    <a:lumMod val="75000"/>
                  </a:schemeClr>
                </a:solidFill>
                <a:effectLst/>
                <a:uLnTx/>
                <a:uFillTx/>
                <a:latin typeface="+mn-lt"/>
                <a:ea typeface="ＭＳ Ｐゴシック" charset="-128"/>
                <a:cs typeface="ＭＳ Ｐゴシック" charset="-128"/>
              </a:rPr>
              <a:t>     </a:t>
            </a:r>
            <a:endParaRPr kumimoji="0" lang="en-US" sz="5000" b="1" i="1" u="none" strike="noStrike" kern="0" cap="none" spc="0" normalizeH="0" baseline="0" noProof="0" dirty="0" smtClean="0">
              <a:ln>
                <a:noFill/>
              </a:ln>
              <a:solidFill>
                <a:schemeClr val="accent6">
                  <a:lumMod val="75000"/>
                </a:schemeClr>
              </a:solidFill>
              <a:effectLst/>
              <a:uLnTx/>
              <a:uFillTx/>
              <a:latin typeface="+mn-lt"/>
              <a:ea typeface="ＭＳ Ｐゴシック" charset="-128"/>
              <a:cs typeface="ＭＳ Ｐゴシック"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6387">
                                            <p:txEl>
                                              <p:pRg st="0" end="0"/>
                                            </p:txEl>
                                          </p:spTgt>
                                        </p:tgtEl>
                                        <p:attrNameLst>
                                          <p:attrName>style.visibility</p:attrName>
                                        </p:attrNameLst>
                                      </p:cBhvr>
                                      <p:to>
                                        <p:strVal val="visible"/>
                                      </p:to>
                                    </p:set>
                                    <p:animEffect transition="in" filter="fade">
                                      <p:cBhvr>
                                        <p:cTn id="11" dur="2000"/>
                                        <p:tgtEl>
                                          <p:spTgt spid="1638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build="p"/>
      <p:bldP spid="9" grpId="0"/>
    </p:bldLst>
  </p:timing>
</p:sld>
</file>

<file path=ppt/theme/theme1.xml><?xml version="1.0" encoding="utf-8"?>
<a:theme xmlns:a="http://schemas.openxmlformats.org/drawingml/2006/main" name="Default Design">
  <a:themeElements>
    <a:clrScheme name="Default Design 3">
      <a:dk1>
        <a:srgbClr val="000000"/>
      </a:dk1>
      <a:lt1>
        <a:srgbClr val="FFFFFF"/>
      </a:lt1>
      <a:dk2>
        <a:srgbClr val="0097D7"/>
      </a:dk2>
      <a:lt2>
        <a:srgbClr val="3A67B1"/>
      </a:lt2>
      <a:accent1>
        <a:srgbClr val="9E1B34"/>
      </a:accent1>
      <a:accent2>
        <a:srgbClr val="F37121"/>
      </a:accent2>
      <a:accent3>
        <a:srgbClr val="FFFFFF"/>
      </a:accent3>
      <a:accent4>
        <a:srgbClr val="000000"/>
      </a:accent4>
      <a:accent5>
        <a:srgbClr val="CCABAE"/>
      </a:accent5>
      <a:accent6>
        <a:srgbClr val="DC661D"/>
      </a:accent6>
      <a:hlink>
        <a:srgbClr val="916CAF"/>
      </a:hlink>
      <a:folHlink>
        <a:srgbClr val="7DC24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97D7"/>
        </a:dk2>
        <a:lt2>
          <a:srgbClr val="3A67B1"/>
        </a:lt2>
        <a:accent1>
          <a:srgbClr val="0097D7"/>
        </a:accent1>
        <a:accent2>
          <a:srgbClr val="F37121"/>
        </a:accent2>
        <a:accent3>
          <a:srgbClr val="FFFFFF"/>
        </a:accent3>
        <a:accent4>
          <a:srgbClr val="000000"/>
        </a:accent4>
        <a:accent5>
          <a:srgbClr val="AAC9E8"/>
        </a:accent5>
        <a:accent6>
          <a:srgbClr val="DC661D"/>
        </a:accent6>
        <a:hlink>
          <a:srgbClr val="916CAF"/>
        </a:hlink>
        <a:folHlink>
          <a:srgbClr val="7DC24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97D7"/>
        </a:dk2>
        <a:lt2>
          <a:srgbClr val="3A67B1"/>
        </a:lt2>
        <a:accent1>
          <a:srgbClr val="9E1B34"/>
        </a:accent1>
        <a:accent2>
          <a:srgbClr val="F37121"/>
        </a:accent2>
        <a:accent3>
          <a:srgbClr val="FFFFFF"/>
        </a:accent3>
        <a:accent4>
          <a:srgbClr val="000000"/>
        </a:accent4>
        <a:accent5>
          <a:srgbClr val="CCABAE"/>
        </a:accent5>
        <a:accent6>
          <a:srgbClr val="DC661D"/>
        </a:accent6>
        <a:hlink>
          <a:srgbClr val="916CAF"/>
        </a:hlink>
        <a:folHlink>
          <a:srgbClr val="7DC24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Custom Design 3">
      <a:dk1>
        <a:srgbClr val="000000"/>
      </a:dk1>
      <a:lt1>
        <a:srgbClr val="FFFFFF"/>
      </a:lt1>
      <a:dk2>
        <a:srgbClr val="0097D7"/>
      </a:dk2>
      <a:lt2>
        <a:srgbClr val="3A67B1"/>
      </a:lt2>
      <a:accent1>
        <a:srgbClr val="9E1B34"/>
      </a:accent1>
      <a:accent2>
        <a:srgbClr val="F37121"/>
      </a:accent2>
      <a:accent3>
        <a:srgbClr val="FFFFFF"/>
      </a:accent3>
      <a:accent4>
        <a:srgbClr val="000000"/>
      </a:accent4>
      <a:accent5>
        <a:srgbClr val="CCABAE"/>
      </a:accent5>
      <a:accent6>
        <a:srgbClr val="DC661D"/>
      </a:accent6>
      <a:hlink>
        <a:srgbClr val="916CAF"/>
      </a:hlink>
      <a:folHlink>
        <a:srgbClr val="7DC242"/>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97D7"/>
        </a:dk2>
        <a:lt2>
          <a:srgbClr val="3A67B1"/>
        </a:lt2>
        <a:accent1>
          <a:srgbClr val="0097D7"/>
        </a:accent1>
        <a:accent2>
          <a:srgbClr val="F37121"/>
        </a:accent2>
        <a:accent3>
          <a:srgbClr val="FFFFFF"/>
        </a:accent3>
        <a:accent4>
          <a:srgbClr val="000000"/>
        </a:accent4>
        <a:accent5>
          <a:srgbClr val="AAC9E8"/>
        </a:accent5>
        <a:accent6>
          <a:srgbClr val="DC661D"/>
        </a:accent6>
        <a:hlink>
          <a:srgbClr val="916CAF"/>
        </a:hlink>
        <a:folHlink>
          <a:srgbClr val="7DC242"/>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97D7"/>
        </a:dk2>
        <a:lt2>
          <a:srgbClr val="3A67B1"/>
        </a:lt2>
        <a:accent1>
          <a:srgbClr val="9E1B34"/>
        </a:accent1>
        <a:accent2>
          <a:srgbClr val="F37121"/>
        </a:accent2>
        <a:accent3>
          <a:srgbClr val="FFFFFF"/>
        </a:accent3>
        <a:accent4>
          <a:srgbClr val="000000"/>
        </a:accent4>
        <a:accent5>
          <a:srgbClr val="CCABAE"/>
        </a:accent5>
        <a:accent6>
          <a:srgbClr val="DC661D"/>
        </a:accent6>
        <a:hlink>
          <a:srgbClr val="916CAF"/>
        </a:hlink>
        <a:folHlink>
          <a:srgbClr val="7DC24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Custom Design">
  <a:themeElements>
    <a:clrScheme name="Custom Design 3">
      <a:dk1>
        <a:srgbClr val="000000"/>
      </a:dk1>
      <a:lt1>
        <a:srgbClr val="FFFFFF"/>
      </a:lt1>
      <a:dk2>
        <a:srgbClr val="0097D7"/>
      </a:dk2>
      <a:lt2>
        <a:srgbClr val="3A67B1"/>
      </a:lt2>
      <a:accent1>
        <a:srgbClr val="9E1B34"/>
      </a:accent1>
      <a:accent2>
        <a:srgbClr val="F37121"/>
      </a:accent2>
      <a:accent3>
        <a:srgbClr val="FFFFFF"/>
      </a:accent3>
      <a:accent4>
        <a:srgbClr val="000000"/>
      </a:accent4>
      <a:accent5>
        <a:srgbClr val="CCABAE"/>
      </a:accent5>
      <a:accent6>
        <a:srgbClr val="DC661D"/>
      </a:accent6>
      <a:hlink>
        <a:srgbClr val="916CAF"/>
      </a:hlink>
      <a:folHlink>
        <a:srgbClr val="7DC242"/>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97D7"/>
        </a:dk2>
        <a:lt2>
          <a:srgbClr val="3A67B1"/>
        </a:lt2>
        <a:accent1>
          <a:srgbClr val="0097D7"/>
        </a:accent1>
        <a:accent2>
          <a:srgbClr val="F37121"/>
        </a:accent2>
        <a:accent3>
          <a:srgbClr val="FFFFFF"/>
        </a:accent3>
        <a:accent4>
          <a:srgbClr val="000000"/>
        </a:accent4>
        <a:accent5>
          <a:srgbClr val="AAC9E8"/>
        </a:accent5>
        <a:accent6>
          <a:srgbClr val="DC661D"/>
        </a:accent6>
        <a:hlink>
          <a:srgbClr val="916CAF"/>
        </a:hlink>
        <a:folHlink>
          <a:srgbClr val="7DC242"/>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97D7"/>
        </a:dk2>
        <a:lt2>
          <a:srgbClr val="3A67B1"/>
        </a:lt2>
        <a:accent1>
          <a:srgbClr val="9E1B34"/>
        </a:accent1>
        <a:accent2>
          <a:srgbClr val="F37121"/>
        </a:accent2>
        <a:accent3>
          <a:srgbClr val="FFFFFF"/>
        </a:accent3>
        <a:accent4>
          <a:srgbClr val="000000"/>
        </a:accent4>
        <a:accent5>
          <a:srgbClr val="CCABAE"/>
        </a:accent5>
        <a:accent6>
          <a:srgbClr val="DC661D"/>
        </a:accent6>
        <a:hlink>
          <a:srgbClr val="916CAF"/>
        </a:hlink>
        <a:folHlink>
          <a:srgbClr val="7DC24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15858</TotalTime>
  <Words>5045</Words>
  <Application>Microsoft Macintosh PowerPoint</Application>
  <PresentationFormat>On-screen Show (4:3)</PresentationFormat>
  <Paragraphs>685</Paragraphs>
  <Slides>50</Slides>
  <Notes>50</Notes>
  <HiddenSlides>0</HiddenSlides>
  <MMClips>0</MMClips>
  <ScaleCrop>false</ScaleCrop>
  <HeadingPairs>
    <vt:vector size="4" baseType="variant">
      <vt:variant>
        <vt:lpstr>Design Template</vt:lpstr>
      </vt:variant>
      <vt:variant>
        <vt:i4>3</vt:i4>
      </vt:variant>
      <vt:variant>
        <vt:lpstr>Slide Titles</vt:lpstr>
      </vt:variant>
      <vt:variant>
        <vt:i4>50</vt:i4>
      </vt:variant>
    </vt:vector>
  </HeadingPairs>
  <TitlesOfParts>
    <vt:vector size="53" baseType="lpstr">
      <vt:lpstr>Default Design</vt:lpstr>
      <vt:lpstr>Custom Design</vt:lpstr>
      <vt:lpstr>1_Custom Design</vt:lpstr>
      <vt:lpstr> Hosted by: JCI XXXXX Date: November 22, 2014  Speaker: XXXXXX Position: 2015 XXXXXX </vt:lpstr>
      <vt:lpstr>JCIPEA</vt:lpstr>
      <vt:lpstr>Course Outline</vt:lpstr>
      <vt:lpstr>Slide 4</vt:lpstr>
      <vt:lpstr>Slide 5</vt:lpstr>
      <vt:lpstr>Slide 6</vt:lpstr>
      <vt:lpstr>Slide 7</vt:lpstr>
      <vt:lpstr>PROGRAM RATIONALE</vt:lpstr>
      <vt:lpstr>PROGRAM RATIONALE</vt:lpstr>
      <vt:lpstr>PROGRAM RATIONALE</vt:lpstr>
      <vt:lpstr>Slide 11</vt:lpstr>
      <vt:lpstr>Slide 12</vt:lpstr>
      <vt:lpstr>PURPOSE</vt:lpstr>
      <vt:lpstr>COMPONENTS</vt:lpstr>
      <vt:lpstr>Understanding the JCIPEA Template</vt:lpstr>
      <vt:lpstr>2 Sections: </vt:lpstr>
      <vt:lpstr>Slide 17</vt:lpstr>
      <vt:lpstr>Slide 18</vt:lpstr>
      <vt:lpstr>Slide 19</vt:lpstr>
      <vt:lpstr>Update the JCIPEA report based on the activities that will be presented in the next slide.</vt:lpstr>
      <vt:lpstr>LO Name: JCI Positive Change Report Date: November 30, 2015  Activities: 1. Submitted appointment for LO Training Director and Training Plan 2. Promoted LO online  3. Organized JCI Impact to Project ACT with 20 participating members 4. Co-hosted JCI Achieve with JCI Cebu, with a Trainer from your own LO 5. Hosted a Regional Business Project 6. Awarded Senatorship to 7 members 7. Signed a friendship pact with another LO 8. Conducted Beyond Prison Wall project 9. Activated 2015 LO Presidents jci.cc account 10. Organized a Business Seminar </vt:lpstr>
      <vt:lpstr>Slide 22</vt:lpstr>
      <vt:lpstr>Slide 23</vt:lpstr>
      <vt:lpstr>Slide 24</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What does it take to achieve 100% Efficiency Rating?</vt:lpstr>
      <vt:lpstr>Slide 43</vt:lpstr>
      <vt:lpstr>MAKE A PROJECT COMPLETION REPORT</vt:lpstr>
      <vt:lpstr>Discussion</vt:lpstr>
      <vt:lpstr>JCIP Reports</vt:lpstr>
      <vt:lpstr>JCIP Reports</vt:lpstr>
      <vt:lpstr>Slide 48</vt:lpstr>
      <vt:lpstr>What Seal of Efficiency should you aspire for in 2015?  What should you do to ensure higher efficiency and greater performance to achieve our goal?  Q&amp;A?</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JCI</dc:creator>
  <cp:lastModifiedBy>Christopher Camba</cp:lastModifiedBy>
  <cp:revision>90</cp:revision>
  <dcterms:created xsi:type="dcterms:W3CDTF">2014-11-24T12:10:19Z</dcterms:created>
  <dcterms:modified xsi:type="dcterms:W3CDTF">2014-11-24T15:07:44Z</dcterms:modified>
  <cp:contentStatus/>
</cp:coreProperties>
</file>